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 algn="ctr">
              <a:defRPr sz="8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Lato Regular"/>
        </a:defRPr>
      </a:lvl1pPr>
      <a:lvl2pPr marL="0" marR="0" indent="2286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Lato Regular"/>
        </a:defRPr>
      </a:lvl2pPr>
      <a:lvl3pPr marL="0" marR="0" indent="4572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Lato Regular"/>
        </a:defRPr>
      </a:lvl3pPr>
      <a:lvl4pPr marL="0" marR="0" indent="6858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Lato Regular"/>
        </a:defRPr>
      </a:lvl4pPr>
      <a:lvl5pPr marL="0" marR="0" indent="9144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Lato Regular"/>
        </a:defRPr>
      </a:lvl5pPr>
      <a:lvl6pPr marL="0" marR="0" indent="11430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Lato Regular"/>
        </a:defRPr>
      </a:lvl6pPr>
      <a:lvl7pPr marL="0" marR="0" indent="13716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Lato Regular"/>
        </a:defRPr>
      </a:lvl7pPr>
      <a:lvl8pPr marL="0" marR="0" indent="16002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Lato Regular"/>
        </a:defRPr>
      </a:lvl8pPr>
      <a:lvl9pPr marL="0" marR="0" indent="18288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000" u="none">
          <a:ln>
            <a:noFill/>
          </a:ln>
          <a:solidFill>
            <a:srgbClr val="FFFFFF"/>
          </a:solidFill>
          <a:uFillTx/>
          <a:latin typeface="+mj-lt"/>
          <a:ea typeface="+mj-ea"/>
          <a:cs typeface="+mj-cs"/>
          <a:sym typeface="Lato Regular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tif"/><Relationship Id="rId7" Type="http://schemas.openxmlformats.org/officeDocument/2006/relationships/image" Target="../media/image5.tif"/><Relationship Id="rId8" Type="http://schemas.openxmlformats.org/officeDocument/2006/relationships/image" Target="../media/image6.tif"/><Relationship Id="rId9" Type="http://schemas.openxmlformats.org/officeDocument/2006/relationships/image" Target="../media/image7.tif"/><Relationship Id="rId10" Type="http://schemas.openxmlformats.org/officeDocument/2006/relationships/image" Target="../media/image8.tif"/><Relationship Id="rId11" Type="http://schemas.openxmlformats.org/officeDocument/2006/relationships/image" Target="../media/image9.tif"/><Relationship Id="rId12" Type="http://schemas.openxmlformats.org/officeDocument/2006/relationships/image" Target="../media/image10.tif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14.tif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14.tif"/><Relationship Id="rId4" Type="http://schemas.openxmlformats.org/officeDocument/2006/relationships/image" Target="../media/image15.tif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5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1.tif"/><Relationship Id="rId4" Type="http://schemas.openxmlformats.org/officeDocument/2006/relationships/image" Target="../media/image5.tif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2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4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hyperlink" Target="mailto:celia@siblinc.com" TargetMode="Externa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2.tif"/><Relationship Id="rId4" Type="http://schemas.openxmlformats.org/officeDocument/2006/relationships/image" Target="../media/image11.tif"/><Relationship Id="rId5" Type="http://schemas.openxmlformats.org/officeDocument/2006/relationships/image" Target="../media/image5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12.tif"/><Relationship Id="rId4" Type="http://schemas.openxmlformats.org/officeDocument/2006/relationships/image" Target="../media/image11.tif"/><Relationship Id="rId5" Type="http://schemas.openxmlformats.org/officeDocument/2006/relationships/image" Target="../media/image5.tif"/><Relationship Id="rId6" Type="http://schemas.openxmlformats.org/officeDocument/2006/relationships/image" Target="../media/image13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Stock-622772762.jpg" descr="iStock-6227727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4636" y="-1066800"/>
            <a:ext cx="25293272" cy="1686218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Rectangle"/>
          <p:cNvSpPr/>
          <p:nvPr/>
        </p:nvSpPr>
        <p:spPr>
          <a:xfrm>
            <a:off x="-25400" y="6170490"/>
            <a:ext cx="25047575" cy="5447904"/>
          </a:xfrm>
          <a:prstGeom prst="rect">
            <a:avLst/>
          </a:prstGeom>
          <a:solidFill>
            <a:schemeClr val="accent6">
              <a:alpha val="90390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1" name="As good as your word…"/>
          <p:cNvSpPr txBox="1"/>
          <p:nvPr/>
        </p:nvSpPr>
        <p:spPr>
          <a:xfrm>
            <a:off x="2443352" y="5872162"/>
            <a:ext cx="10942258" cy="517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5" indent="1231900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lvl="5" indent="1231900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As good as your word </a:t>
            </a:r>
          </a:p>
          <a:p>
            <a:pPr lvl="5" indent="1231900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#CopyCon2018</a:t>
            </a:r>
          </a:p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lvl="5" algn="l">
              <a:defRPr b="0" sz="3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Celia Anderson</a:t>
            </a:r>
          </a:p>
          <a:p>
            <a:pPr lvl="5" algn="l">
              <a:defRPr b="0" sz="3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Partner at Siblinc</a:t>
            </a:r>
          </a:p>
          <a:p>
            <a:pPr lvl="5" algn="l">
              <a:defRPr b="0" sz="3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siblinc.com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Stock-694904154.jpg" descr="iStock-694904154.jpg"/>
          <p:cNvPicPr>
            <a:picLocks noChangeAspect="1"/>
          </p:cNvPicPr>
          <p:nvPr/>
        </p:nvPicPr>
        <p:blipFill>
          <a:blip r:embed="rId2">
            <a:extLst/>
          </a:blip>
          <a:srcRect l="10514" t="0" r="56731" b="2388"/>
          <a:stretch>
            <a:fillRect/>
          </a:stretch>
        </p:blipFill>
        <p:spPr>
          <a:xfrm>
            <a:off x="-4086" y="-45703"/>
            <a:ext cx="6949399" cy="13807677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Circle"/>
          <p:cNvSpPr/>
          <p:nvPr/>
        </p:nvSpPr>
        <p:spPr>
          <a:xfrm>
            <a:off x="13436600" y="5182641"/>
            <a:ext cx="3350717" cy="3350718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7" name="Looking good, wherever you are"/>
          <p:cNvSpPr txBox="1"/>
          <p:nvPr/>
        </p:nvSpPr>
        <p:spPr>
          <a:xfrm>
            <a:off x="-36465" y="746125"/>
            <a:ext cx="6603534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Looking good, wherever you are</a:t>
            </a:r>
          </a:p>
        </p:txBody>
      </p:sp>
      <p:sp>
        <p:nvSpPr>
          <p:cNvPr id="178" name="Consistency"/>
          <p:cNvSpPr txBox="1"/>
          <p:nvPr/>
        </p:nvSpPr>
        <p:spPr>
          <a:xfrm>
            <a:off x="13628481" y="6296335"/>
            <a:ext cx="3450947" cy="2759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Consistency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179" name="Line"/>
          <p:cNvSpPr/>
          <p:nvPr/>
        </p:nvSpPr>
        <p:spPr>
          <a:xfrm flipV="1">
            <a:off x="16890999" y="4769434"/>
            <a:ext cx="793167" cy="7931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0" name="Line"/>
          <p:cNvSpPr/>
          <p:nvPr/>
        </p:nvSpPr>
        <p:spPr>
          <a:xfrm flipV="1">
            <a:off x="15111958" y="3564694"/>
            <a:ext cx="1" cy="11217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1" name="Oval"/>
          <p:cNvSpPr/>
          <p:nvPr/>
        </p:nvSpPr>
        <p:spPr>
          <a:xfrm>
            <a:off x="13795871" y="404321"/>
            <a:ext cx="2632175" cy="275907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2" name="Direct…"/>
          <p:cNvSpPr txBox="1"/>
          <p:nvPr/>
        </p:nvSpPr>
        <p:spPr>
          <a:xfrm>
            <a:off x="14095800" y="1302115"/>
            <a:ext cx="2032317" cy="314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Direct </a:t>
            </a:r>
          </a:p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mail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grpSp>
        <p:nvGrpSpPr>
          <p:cNvPr id="185" name="Group"/>
          <p:cNvGrpSpPr/>
          <p:nvPr/>
        </p:nvGrpSpPr>
        <p:grpSpPr>
          <a:xfrm>
            <a:off x="17626469" y="2224425"/>
            <a:ext cx="2868118" cy="3802244"/>
            <a:chOff x="0" y="0"/>
            <a:chExt cx="2868116" cy="3802242"/>
          </a:xfrm>
        </p:grpSpPr>
        <p:sp>
          <p:nvSpPr>
            <p:cNvPr id="183" name="Circle"/>
            <p:cNvSpPr/>
            <p:nvPr/>
          </p:nvSpPr>
          <p:spPr>
            <a:xfrm>
              <a:off x="0" y="0"/>
              <a:ext cx="2868117" cy="2868117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4" name="Social"/>
            <p:cNvSpPr txBox="1"/>
            <p:nvPr/>
          </p:nvSpPr>
          <p:spPr>
            <a:xfrm>
              <a:off x="417898" y="1170167"/>
              <a:ext cx="2032317" cy="263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Social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ircle"/>
          <p:cNvSpPr/>
          <p:nvPr/>
        </p:nvSpPr>
        <p:spPr>
          <a:xfrm>
            <a:off x="13436600" y="5182641"/>
            <a:ext cx="3350717" cy="3350718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88" name="iStock-694904154.jpg" descr="iStock-694904154.jpg"/>
          <p:cNvPicPr>
            <a:picLocks noChangeAspect="1"/>
          </p:cNvPicPr>
          <p:nvPr/>
        </p:nvPicPr>
        <p:blipFill>
          <a:blip r:embed="rId2">
            <a:extLst/>
          </a:blip>
          <a:srcRect l="10514" t="0" r="56731" b="2388"/>
          <a:stretch>
            <a:fillRect/>
          </a:stretch>
        </p:blipFill>
        <p:spPr>
          <a:xfrm>
            <a:off x="-4086" y="-45703"/>
            <a:ext cx="6949399" cy="13807677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Looking good, wherever you are"/>
          <p:cNvSpPr txBox="1"/>
          <p:nvPr/>
        </p:nvSpPr>
        <p:spPr>
          <a:xfrm>
            <a:off x="-36465" y="746125"/>
            <a:ext cx="6603534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Looking good, wherever you are</a:t>
            </a:r>
          </a:p>
        </p:txBody>
      </p:sp>
      <p:sp>
        <p:nvSpPr>
          <p:cNvPr id="190" name="Consistency"/>
          <p:cNvSpPr txBox="1"/>
          <p:nvPr/>
        </p:nvSpPr>
        <p:spPr>
          <a:xfrm>
            <a:off x="13628481" y="6296335"/>
            <a:ext cx="3450947" cy="2759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Consistency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191" name="Line"/>
          <p:cNvSpPr/>
          <p:nvPr/>
        </p:nvSpPr>
        <p:spPr>
          <a:xfrm flipV="1">
            <a:off x="16890999" y="4769434"/>
            <a:ext cx="793167" cy="7931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2" name="Line"/>
          <p:cNvSpPr/>
          <p:nvPr/>
        </p:nvSpPr>
        <p:spPr>
          <a:xfrm>
            <a:off x="16988961" y="7892907"/>
            <a:ext cx="895835" cy="6750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3" name="Line"/>
          <p:cNvSpPr/>
          <p:nvPr/>
        </p:nvSpPr>
        <p:spPr>
          <a:xfrm flipV="1">
            <a:off x="15111958" y="3564694"/>
            <a:ext cx="1" cy="11217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4" name="Oval"/>
          <p:cNvSpPr/>
          <p:nvPr/>
        </p:nvSpPr>
        <p:spPr>
          <a:xfrm>
            <a:off x="13795871" y="404321"/>
            <a:ext cx="2632175" cy="275907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5" name="Direct…"/>
          <p:cNvSpPr txBox="1"/>
          <p:nvPr/>
        </p:nvSpPr>
        <p:spPr>
          <a:xfrm>
            <a:off x="14095800" y="1302115"/>
            <a:ext cx="2032317" cy="314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Direct </a:t>
            </a:r>
          </a:p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mail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grpSp>
        <p:nvGrpSpPr>
          <p:cNvPr id="198" name="Group"/>
          <p:cNvGrpSpPr/>
          <p:nvPr/>
        </p:nvGrpSpPr>
        <p:grpSpPr>
          <a:xfrm>
            <a:off x="17626469" y="2224425"/>
            <a:ext cx="2868118" cy="3802244"/>
            <a:chOff x="0" y="0"/>
            <a:chExt cx="2868116" cy="3802242"/>
          </a:xfrm>
        </p:grpSpPr>
        <p:sp>
          <p:nvSpPr>
            <p:cNvPr id="196" name="Circle"/>
            <p:cNvSpPr/>
            <p:nvPr/>
          </p:nvSpPr>
          <p:spPr>
            <a:xfrm>
              <a:off x="0" y="0"/>
              <a:ext cx="2868117" cy="2868117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7" name="Social"/>
            <p:cNvSpPr txBox="1"/>
            <p:nvPr/>
          </p:nvSpPr>
          <p:spPr>
            <a:xfrm>
              <a:off x="417898" y="1170167"/>
              <a:ext cx="2032317" cy="263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Social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  <p:grpSp>
        <p:nvGrpSpPr>
          <p:cNvPr id="201" name="Group"/>
          <p:cNvGrpSpPr/>
          <p:nvPr/>
        </p:nvGrpSpPr>
        <p:grpSpPr>
          <a:xfrm>
            <a:off x="18078798" y="7689331"/>
            <a:ext cx="2868118" cy="3802243"/>
            <a:chOff x="0" y="0"/>
            <a:chExt cx="2868116" cy="3802242"/>
          </a:xfrm>
        </p:grpSpPr>
        <p:sp>
          <p:nvSpPr>
            <p:cNvPr id="199" name="Circle"/>
            <p:cNvSpPr/>
            <p:nvPr/>
          </p:nvSpPr>
          <p:spPr>
            <a:xfrm>
              <a:off x="0" y="0"/>
              <a:ext cx="2868117" cy="2868117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00" name="Blogs"/>
            <p:cNvSpPr txBox="1"/>
            <p:nvPr/>
          </p:nvSpPr>
          <p:spPr>
            <a:xfrm>
              <a:off x="417898" y="1170167"/>
              <a:ext cx="2032317" cy="263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Blogs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Stock-694904154.jpg" descr="iStock-694904154.jpg"/>
          <p:cNvPicPr>
            <a:picLocks noChangeAspect="1"/>
          </p:cNvPicPr>
          <p:nvPr/>
        </p:nvPicPr>
        <p:blipFill>
          <a:blip r:embed="rId2">
            <a:extLst/>
          </a:blip>
          <a:srcRect l="10514" t="0" r="56731" b="2388"/>
          <a:stretch>
            <a:fillRect/>
          </a:stretch>
        </p:blipFill>
        <p:spPr>
          <a:xfrm>
            <a:off x="-4086" y="-45703"/>
            <a:ext cx="6949399" cy="13807677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Circle"/>
          <p:cNvSpPr/>
          <p:nvPr/>
        </p:nvSpPr>
        <p:spPr>
          <a:xfrm>
            <a:off x="13436600" y="5182641"/>
            <a:ext cx="3350717" cy="3350718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5" name="Looking good, wherever you are"/>
          <p:cNvSpPr txBox="1"/>
          <p:nvPr/>
        </p:nvSpPr>
        <p:spPr>
          <a:xfrm>
            <a:off x="-36465" y="746125"/>
            <a:ext cx="6603534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Looking good, wherever you are</a:t>
            </a:r>
          </a:p>
        </p:txBody>
      </p:sp>
      <p:sp>
        <p:nvSpPr>
          <p:cNvPr id="206" name="Consistency"/>
          <p:cNvSpPr txBox="1"/>
          <p:nvPr/>
        </p:nvSpPr>
        <p:spPr>
          <a:xfrm>
            <a:off x="13628481" y="6296335"/>
            <a:ext cx="3450947" cy="2759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Consistency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207" name="Line"/>
          <p:cNvSpPr/>
          <p:nvPr/>
        </p:nvSpPr>
        <p:spPr>
          <a:xfrm flipV="1">
            <a:off x="16890999" y="4769434"/>
            <a:ext cx="793167" cy="7931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8" name="Line"/>
          <p:cNvSpPr/>
          <p:nvPr/>
        </p:nvSpPr>
        <p:spPr>
          <a:xfrm flipV="1">
            <a:off x="15111958" y="3564694"/>
            <a:ext cx="1" cy="11217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9" name="Oval"/>
          <p:cNvSpPr/>
          <p:nvPr/>
        </p:nvSpPr>
        <p:spPr>
          <a:xfrm>
            <a:off x="13795871" y="404321"/>
            <a:ext cx="2632175" cy="275907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10" name="Direct…"/>
          <p:cNvSpPr txBox="1"/>
          <p:nvPr/>
        </p:nvSpPr>
        <p:spPr>
          <a:xfrm>
            <a:off x="14095800" y="1302115"/>
            <a:ext cx="2032317" cy="314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Direct </a:t>
            </a:r>
          </a:p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mail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grpSp>
        <p:nvGrpSpPr>
          <p:cNvPr id="213" name="Group"/>
          <p:cNvGrpSpPr/>
          <p:nvPr/>
        </p:nvGrpSpPr>
        <p:grpSpPr>
          <a:xfrm>
            <a:off x="17626469" y="2224425"/>
            <a:ext cx="2868118" cy="3802244"/>
            <a:chOff x="0" y="0"/>
            <a:chExt cx="2868116" cy="3802242"/>
          </a:xfrm>
        </p:grpSpPr>
        <p:sp>
          <p:nvSpPr>
            <p:cNvPr id="211" name="Circle"/>
            <p:cNvSpPr/>
            <p:nvPr/>
          </p:nvSpPr>
          <p:spPr>
            <a:xfrm>
              <a:off x="0" y="0"/>
              <a:ext cx="2868117" cy="2868117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12" name="Social"/>
            <p:cNvSpPr txBox="1"/>
            <p:nvPr/>
          </p:nvSpPr>
          <p:spPr>
            <a:xfrm>
              <a:off x="417898" y="1170167"/>
              <a:ext cx="2032317" cy="263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Social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  <p:sp>
        <p:nvSpPr>
          <p:cNvPr id="214" name="Line"/>
          <p:cNvSpPr/>
          <p:nvPr/>
        </p:nvSpPr>
        <p:spPr>
          <a:xfrm>
            <a:off x="15111958" y="9029599"/>
            <a:ext cx="1" cy="11217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217" name="Group"/>
          <p:cNvGrpSpPr/>
          <p:nvPr/>
        </p:nvGrpSpPr>
        <p:grpSpPr>
          <a:xfrm>
            <a:off x="13795871" y="10349403"/>
            <a:ext cx="2632175" cy="3733070"/>
            <a:chOff x="0" y="0"/>
            <a:chExt cx="2632174" cy="3733069"/>
          </a:xfrm>
        </p:grpSpPr>
        <p:sp>
          <p:nvSpPr>
            <p:cNvPr id="215" name="Oval"/>
            <p:cNvSpPr/>
            <p:nvPr/>
          </p:nvSpPr>
          <p:spPr>
            <a:xfrm>
              <a:off x="0" y="0"/>
              <a:ext cx="2632175" cy="2759075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16" name="Radio/TV"/>
            <p:cNvSpPr txBox="1"/>
            <p:nvPr/>
          </p:nvSpPr>
          <p:spPr>
            <a:xfrm>
              <a:off x="299928" y="1100994"/>
              <a:ext cx="2032318" cy="263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Radio/TV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  <p:grpSp>
        <p:nvGrpSpPr>
          <p:cNvPr id="220" name="Group"/>
          <p:cNvGrpSpPr/>
          <p:nvPr/>
        </p:nvGrpSpPr>
        <p:grpSpPr>
          <a:xfrm>
            <a:off x="18078798" y="7689331"/>
            <a:ext cx="2868118" cy="3802243"/>
            <a:chOff x="0" y="0"/>
            <a:chExt cx="2868116" cy="3802242"/>
          </a:xfrm>
        </p:grpSpPr>
        <p:sp>
          <p:nvSpPr>
            <p:cNvPr id="218" name="Circle"/>
            <p:cNvSpPr/>
            <p:nvPr/>
          </p:nvSpPr>
          <p:spPr>
            <a:xfrm>
              <a:off x="0" y="0"/>
              <a:ext cx="2868117" cy="2868117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19" name="Blogs"/>
            <p:cNvSpPr txBox="1"/>
            <p:nvPr/>
          </p:nvSpPr>
          <p:spPr>
            <a:xfrm>
              <a:off x="417898" y="1170167"/>
              <a:ext cx="2032317" cy="263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Blogs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  <p:sp>
        <p:nvSpPr>
          <p:cNvPr id="221" name="Line"/>
          <p:cNvSpPr/>
          <p:nvPr/>
        </p:nvSpPr>
        <p:spPr>
          <a:xfrm>
            <a:off x="16988961" y="7892907"/>
            <a:ext cx="895835" cy="6750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Stock-694904154.jpg" descr="iStock-694904154.jpg"/>
          <p:cNvPicPr>
            <a:picLocks noChangeAspect="1"/>
          </p:cNvPicPr>
          <p:nvPr/>
        </p:nvPicPr>
        <p:blipFill>
          <a:blip r:embed="rId2">
            <a:extLst/>
          </a:blip>
          <a:srcRect l="10514" t="0" r="56731" b="2388"/>
          <a:stretch>
            <a:fillRect/>
          </a:stretch>
        </p:blipFill>
        <p:spPr>
          <a:xfrm>
            <a:off x="-4086" y="-45703"/>
            <a:ext cx="6949399" cy="13807677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Circle"/>
          <p:cNvSpPr/>
          <p:nvPr/>
        </p:nvSpPr>
        <p:spPr>
          <a:xfrm>
            <a:off x="13436600" y="5182641"/>
            <a:ext cx="3350717" cy="3350718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5" name="Looking good, wherever you are"/>
          <p:cNvSpPr txBox="1"/>
          <p:nvPr/>
        </p:nvSpPr>
        <p:spPr>
          <a:xfrm>
            <a:off x="-36465" y="746125"/>
            <a:ext cx="6603534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Looking good, wherever you are</a:t>
            </a:r>
          </a:p>
        </p:txBody>
      </p:sp>
      <p:sp>
        <p:nvSpPr>
          <p:cNvPr id="226" name="Consistency"/>
          <p:cNvSpPr txBox="1"/>
          <p:nvPr/>
        </p:nvSpPr>
        <p:spPr>
          <a:xfrm>
            <a:off x="13628481" y="6296335"/>
            <a:ext cx="3450947" cy="2759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Consistency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227" name="Line"/>
          <p:cNvSpPr/>
          <p:nvPr/>
        </p:nvSpPr>
        <p:spPr>
          <a:xfrm flipV="1">
            <a:off x="16890999" y="4769434"/>
            <a:ext cx="793167" cy="7931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8" name="Line"/>
          <p:cNvSpPr/>
          <p:nvPr/>
        </p:nvSpPr>
        <p:spPr>
          <a:xfrm flipV="1">
            <a:off x="15111958" y="3564694"/>
            <a:ext cx="1" cy="11217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9" name="Oval"/>
          <p:cNvSpPr/>
          <p:nvPr/>
        </p:nvSpPr>
        <p:spPr>
          <a:xfrm>
            <a:off x="13795871" y="404321"/>
            <a:ext cx="2632175" cy="275907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0" name="Direct…"/>
          <p:cNvSpPr txBox="1"/>
          <p:nvPr/>
        </p:nvSpPr>
        <p:spPr>
          <a:xfrm>
            <a:off x="14095800" y="1302115"/>
            <a:ext cx="2032317" cy="314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Direct </a:t>
            </a:r>
          </a:p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mail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grpSp>
        <p:nvGrpSpPr>
          <p:cNvPr id="233" name="Group"/>
          <p:cNvGrpSpPr/>
          <p:nvPr/>
        </p:nvGrpSpPr>
        <p:grpSpPr>
          <a:xfrm>
            <a:off x="17626469" y="2224425"/>
            <a:ext cx="2868118" cy="3802244"/>
            <a:chOff x="0" y="0"/>
            <a:chExt cx="2868116" cy="3802242"/>
          </a:xfrm>
        </p:grpSpPr>
        <p:sp>
          <p:nvSpPr>
            <p:cNvPr id="231" name="Circle"/>
            <p:cNvSpPr/>
            <p:nvPr/>
          </p:nvSpPr>
          <p:spPr>
            <a:xfrm>
              <a:off x="0" y="0"/>
              <a:ext cx="2868117" cy="2868117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32" name="Social"/>
            <p:cNvSpPr txBox="1"/>
            <p:nvPr/>
          </p:nvSpPr>
          <p:spPr>
            <a:xfrm>
              <a:off x="417898" y="1170167"/>
              <a:ext cx="2032317" cy="263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Social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  <p:grpSp>
        <p:nvGrpSpPr>
          <p:cNvPr id="236" name="Group"/>
          <p:cNvGrpSpPr/>
          <p:nvPr/>
        </p:nvGrpSpPr>
        <p:grpSpPr>
          <a:xfrm>
            <a:off x="9682009" y="7571518"/>
            <a:ext cx="2632176" cy="4012470"/>
            <a:chOff x="0" y="0"/>
            <a:chExt cx="2632174" cy="4012468"/>
          </a:xfrm>
        </p:grpSpPr>
        <p:sp>
          <p:nvSpPr>
            <p:cNvPr id="234" name="Oval"/>
            <p:cNvSpPr/>
            <p:nvPr/>
          </p:nvSpPr>
          <p:spPr>
            <a:xfrm>
              <a:off x="0" y="0"/>
              <a:ext cx="2632175" cy="2759075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35" name="Out of home"/>
            <p:cNvSpPr txBox="1"/>
            <p:nvPr/>
          </p:nvSpPr>
          <p:spPr>
            <a:xfrm>
              <a:off x="274528" y="872393"/>
              <a:ext cx="2032318" cy="314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Out of home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  <p:sp>
        <p:nvSpPr>
          <p:cNvPr id="237" name="Line"/>
          <p:cNvSpPr/>
          <p:nvPr/>
        </p:nvSpPr>
        <p:spPr>
          <a:xfrm>
            <a:off x="15111958" y="9029599"/>
            <a:ext cx="1" cy="11217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240" name="Group"/>
          <p:cNvGrpSpPr/>
          <p:nvPr/>
        </p:nvGrpSpPr>
        <p:grpSpPr>
          <a:xfrm>
            <a:off x="13795871" y="10349403"/>
            <a:ext cx="2632175" cy="3733070"/>
            <a:chOff x="0" y="0"/>
            <a:chExt cx="2632174" cy="3733069"/>
          </a:xfrm>
        </p:grpSpPr>
        <p:sp>
          <p:nvSpPr>
            <p:cNvPr id="238" name="Oval"/>
            <p:cNvSpPr/>
            <p:nvPr/>
          </p:nvSpPr>
          <p:spPr>
            <a:xfrm>
              <a:off x="0" y="0"/>
              <a:ext cx="2632175" cy="2759075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39" name="Radio/TV"/>
            <p:cNvSpPr txBox="1"/>
            <p:nvPr/>
          </p:nvSpPr>
          <p:spPr>
            <a:xfrm>
              <a:off x="299928" y="1100994"/>
              <a:ext cx="2032318" cy="263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Radio/TV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  <p:sp>
        <p:nvSpPr>
          <p:cNvPr id="241" name="Line"/>
          <p:cNvSpPr/>
          <p:nvPr/>
        </p:nvSpPr>
        <p:spPr>
          <a:xfrm flipH="1">
            <a:off x="12519594" y="8096107"/>
            <a:ext cx="895835" cy="6750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244" name="Group"/>
          <p:cNvGrpSpPr/>
          <p:nvPr/>
        </p:nvGrpSpPr>
        <p:grpSpPr>
          <a:xfrm>
            <a:off x="18078798" y="7689331"/>
            <a:ext cx="2868118" cy="3802243"/>
            <a:chOff x="0" y="0"/>
            <a:chExt cx="2868116" cy="3802242"/>
          </a:xfrm>
        </p:grpSpPr>
        <p:sp>
          <p:nvSpPr>
            <p:cNvPr id="242" name="Circle"/>
            <p:cNvSpPr/>
            <p:nvPr/>
          </p:nvSpPr>
          <p:spPr>
            <a:xfrm>
              <a:off x="0" y="0"/>
              <a:ext cx="2868117" cy="2868117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43" name="Blogs"/>
            <p:cNvSpPr txBox="1"/>
            <p:nvPr/>
          </p:nvSpPr>
          <p:spPr>
            <a:xfrm>
              <a:off x="417898" y="1170167"/>
              <a:ext cx="2032317" cy="263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Blogs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  <p:sp>
        <p:nvSpPr>
          <p:cNvPr id="245" name="Line"/>
          <p:cNvSpPr/>
          <p:nvPr/>
        </p:nvSpPr>
        <p:spPr>
          <a:xfrm>
            <a:off x="16988961" y="7892907"/>
            <a:ext cx="895835" cy="6750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Stock-694904154.jpg" descr="iStock-694904154.jpg"/>
          <p:cNvPicPr>
            <a:picLocks noChangeAspect="1"/>
          </p:cNvPicPr>
          <p:nvPr/>
        </p:nvPicPr>
        <p:blipFill>
          <a:blip r:embed="rId2">
            <a:extLst/>
          </a:blip>
          <a:srcRect l="10514" t="0" r="56731" b="2388"/>
          <a:stretch>
            <a:fillRect/>
          </a:stretch>
        </p:blipFill>
        <p:spPr>
          <a:xfrm>
            <a:off x="-4086" y="-45703"/>
            <a:ext cx="6949399" cy="13807677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Circle"/>
          <p:cNvSpPr/>
          <p:nvPr/>
        </p:nvSpPr>
        <p:spPr>
          <a:xfrm>
            <a:off x="13436600" y="5182641"/>
            <a:ext cx="3350717" cy="3350718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9" name="Looking good, wherever you are"/>
          <p:cNvSpPr txBox="1"/>
          <p:nvPr/>
        </p:nvSpPr>
        <p:spPr>
          <a:xfrm>
            <a:off x="-36465" y="746125"/>
            <a:ext cx="6603534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Looking good, wherever you are</a:t>
            </a:r>
          </a:p>
        </p:txBody>
      </p:sp>
      <p:sp>
        <p:nvSpPr>
          <p:cNvPr id="250" name="Consistency"/>
          <p:cNvSpPr txBox="1"/>
          <p:nvPr/>
        </p:nvSpPr>
        <p:spPr>
          <a:xfrm>
            <a:off x="13628481" y="6296335"/>
            <a:ext cx="3450947" cy="2759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Consistency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251" name="Line"/>
          <p:cNvSpPr/>
          <p:nvPr/>
        </p:nvSpPr>
        <p:spPr>
          <a:xfrm flipV="1">
            <a:off x="16890999" y="4769434"/>
            <a:ext cx="793167" cy="7931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2" name="Line"/>
          <p:cNvSpPr/>
          <p:nvPr/>
        </p:nvSpPr>
        <p:spPr>
          <a:xfrm flipH="1" flipV="1">
            <a:off x="12865099" y="4769434"/>
            <a:ext cx="793167" cy="79316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3" name="Line"/>
          <p:cNvSpPr/>
          <p:nvPr/>
        </p:nvSpPr>
        <p:spPr>
          <a:xfrm flipV="1">
            <a:off x="15111958" y="3564694"/>
            <a:ext cx="1" cy="11217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4" name="Oval"/>
          <p:cNvSpPr/>
          <p:nvPr/>
        </p:nvSpPr>
        <p:spPr>
          <a:xfrm>
            <a:off x="13795871" y="404321"/>
            <a:ext cx="2632175" cy="275907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5" name="Direct…"/>
          <p:cNvSpPr txBox="1"/>
          <p:nvPr/>
        </p:nvSpPr>
        <p:spPr>
          <a:xfrm>
            <a:off x="14095800" y="1302115"/>
            <a:ext cx="2032317" cy="314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Direct </a:t>
            </a:r>
          </a:p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mail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grpSp>
        <p:nvGrpSpPr>
          <p:cNvPr id="258" name="Group"/>
          <p:cNvGrpSpPr/>
          <p:nvPr/>
        </p:nvGrpSpPr>
        <p:grpSpPr>
          <a:xfrm>
            <a:off x="17626469" y="2224425"/>
            <a:ext cx="2868118" cy="3802244"/>
            <a:chOff x="0" y="0"/>
            <a:chExt cx="2868116" cy="3802242"/>
          </a:xfrm>
        </p:grpSpPr>
        <p:sp>
          <p:nvSpPr>
            <p:cNvPr id="256" name="Circle"/>
            <p:cNvSpPr/>
            <p:nvPr/>
          </p:nvSpPr>
          <p:spPr>
            <a:xfrm>
              <a:off x="0" y="0"/>
              <a:ext cx="2868117" cy="2868117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57" name="Social"/>
            <p:cNvSpPr txBox="1"/>
            <p:nvPr/>
          </p:nvSpPr>
          <p:spPr>
            <a:xfrm>
              <a:off x="417898" y="1170167"/>
              <a:ext cx="2032317" cy="263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Social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  <p:grpSp>
        <p:nvGrpSpPr>
          <p:cNvPr id="261" name="Group"/>
          <p:cNvGrpSpPr/>
          <p:nvPr/>
        </p:nvGrpSpPr>
        <p:grpSpPr>
          <a:xfrm>
            <a:off x="10168473" y="2462212"/>
            <a:ext cx="2632175" cy="3720370"/>
            <a:chOff x="0" y="0"/>
            <a:chExt cx="2632174" cy="3720369"/>
          </a:xfrm>
        </p:grpSpPr>
        <p:sp>
          <p:nvSpPr>
            <p:cNvPr id="259" name="Oval"/>
            <p:cNvSpPr/>
            <p:nvPr/>
          </p:nvSpPr>
          <p:spPr>
            <a:xfrm>
              <a:off x="0" y="0"/>
              <a:ext cx="2632175" cy="2759075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60" name="Billboards"/>
            <p:cNvSpPr txBox="1"/>
            <p:nvPr/>
          </p:nvSpPr>
          <p:spPr>
            <a:xfrm>
              <a:off x="299928" y="1088294"/>
              <a:ext cx="2032318" cy="263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Billboards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  <p:grpSp>
        <p:nvGrpSpPr>
          <p:cNvPr id="264" name="Group"/>
          <p:cNvGrpSpPr/>
          <p:nvPr/>
        </p:nvGrpSpPr>
        <p:grpSpPr>
          <a:xfrm>
            <a:off x="9682009" y="7571518"/>
            <a:ext cx="2632176" cy="4012470"/>
            <a:chOff x="0" y="0"/>
            <a:chExt cx="2632174" cy="4012468"/>
          </a:xfrm>
        </p:grpSpPr>
        <p:sp>
          <p:nvSpPr>
            <p:cNvPr id="262" name="Oval"/>
            <p:cNvSpPr/>
            <p:nvPr/>
          </p:nvSpPr>
          <p:spPr>
            <a:xfrm>
              <a:off x="0" y="0"/>
              <a:ext cx="2632175" cy="2759075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63" name="Out of home"/>
            <p:cNvSpPr txBox="1"/>
            <p:nvPr/>
          </p:nvSpPr>
          <p:spPr>
            <a:xfrm>
              <a:off x="274528" y="872393"/>
              <a:ext cx="2032318" cy="314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Out of home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  <p:sp>
        <p:nvSpPr>
          <p:cNvPr id="265" name="Line"/>
          <p:cNvSpPr/>
          <p:nvPr/>
        </p:nvSpPr>
        <p:spPr>
          <a:xfrm>
            <a:off x="15111958" y="9029599"/>
            <a:ext cx="1" cy="11217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268" name="Group"/>
          <p:cNvGrpSpPr/>
          <p:nvPr/>
        </p:nvGrpSpPr>
        <p:grpSpPr>
          <a:xfrm>
            <a:off x="13795871" y="10349403"/>
            <a:ext cx="2632175" cy="3733070"/>
            <a:chOff x="0" y="0"/>
            <a:chExt cx="2632174" cy="3733069"/>
          </a:xfrm>
        </p:grpSpPr>
        <p:sp>
          <p:nvSpPr>
            <p:cNvPr id="266" name="Oval"/>
            <p:cNvSpPr/>
            <p:nvPr/>
          </p:nvSpPr>
          <p:spPr>
            <a:xfrm>
              <a:off x="0" y="0"/>
              <a:ext cx="2632175" cy="2759075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67" name="Radio/TV"/>
            <p:cNvSpPr txBox="1"/>
            <p:nvPr/>
          </p:nvSpPr>
          <p:spPr>
            <a:xfrm>
              <a:off x="299928" y="1100994"/>
              <a:ext cx="2032318" cy="263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Radio/TV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  <p:sp>
        <p:nvSpPr>
          <p:cNvPr id="269" name="Line"/>
          <p:cNvSpPr/>
          <p:nvPr/>
        </p:nvSpPr>
        <p:spPr>
          <a:xfrm flipH="1">
            <a:off x="12519594" y="8096107"/>
            <a:ext cx="895835" cy="6750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272" name="Group"/>
          <p:cNvGrpSpPr/>
          <p:nvPr/>
        </p:nvGrpSpPr>
        <p:grpSpPr>
          <a:xfrm>
            <a:off x="18078798" y="7689331"/>
            <a:ext cx="2868118" cy="3802243"/>
            <a:chOff x="0" y="0"/>
            <a:chExt cx="2868116" cy="3802242"/>
          </a:xfrm>
        </p:grpSpPr>
        <p:sp>
          <p:nvSpPr>
            <p:cNvPr id="270" name="Circle"/>
            <p:cNvSpPr/>
            <p:nvPr/>
          </p:nvSpPr>
          <p:spPr>
            <a:xfrm>
              <a:off x="0" y="0"/>
              <a:ext cx="2868117" cy="2868117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71" name="Blogs"/>
            <p:cNvSpPr txBox="1"/>
            <p:nvPr/>
          </p:nvSpPr>
          <p:spPr>
            <a:xfrm>
              <a:off x="417898" y="1170167"/>
              <a:ext cx="2032317" cy="263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Blogs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  <p:sp>
        <p:nvSpPr>
          <p:cNvPr id="273" name="Line"/>
          <p:cNvSpPr/>
          <p:nvPr/>
        </p:nvSpPr>
        <p:spPr>
          <a:xfrm>
            <a:off x="16988961" y="7892907"/>
            <a:ext cx="895835" cy="6750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-12434" y="-714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Thorough guide…"/>
          <p:cNvSpPr txBox="1"/>
          <p:nvPr/>
        </p:nvSpPr>
        <p:spPr>
          <a:xfrm>
            <a:off x="9855787" y="3789362"/>
            <a:ext cx="12333208" cy="1002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Thorough guide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Quick reference guide for TOV inspiration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Rule checker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Not just for writers: finance, sales and admin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Brand personality applied across all communications  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277" name="The TOV toolkit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The TOV toolkit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Stock-609087476.jpg" descr="iStock-609087476.jpg"/>
          <p:cNvPicPr>
            <a:picLocks noChangeAspect="1"/>
          </p:cNvPicPr>
          <p:nvPr/>
        </p:nvPicPr>
        <p:blipFill>
          <a:blip r:embed="rId2">
            <a:extLst/>
          </a:blip>
          <a:srcRect l="40569" t="0" r="26582" b="1847"/>
          <a:stretch>
            <a:fillRect/>
          </a:stretch>
        </p:blipFill>
        <p:spPr>
          <a:xfrm>
            <a:off x="-2652" y="-46174"/>
            <a:ext cx="6924190" cy="13808564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Circle"/>
          <p:cNvSpPr/>
          <p:nvPr/>
        </p:nvSpPr>
        <p:spPr>
          <a:xfrm>
            <a:off x="13436600" y="5182641"/>
            <a:ext cx="3350717" cy="3350718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1" name="Keywords"/>
          <p:cNvSpPr txBox="1"/>
          <p:nvPr/>
        </p:nvSpPr>
        <p:spPr>
          <a:xfrm>
            <a:off x="-36465" y="1203325"/>
            <a:ext cx="6603534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Keywords</a:t>
            </a:r>
          </a:p>
        </p:txBody>
      </p:sp>
      <p:sp>
        <p:nvSpPr>
          <p:cNvPr id="282" name="Keywords"/>
          <p:cNvSpPr txBox="1"/>
          <p:nvPr/>
        </p:nvSpPr>
        <p:spPr>
          <a:xfrm>
            <a:off x="13386485" y="6468178"/>
            <a:ext cx="3450947" cy="2759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Keywords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283" name="Line"/>
          <p:cNvSpPr/>
          <p:nvPr/>
        </p:nvSpPr>
        <p:spPr>
          <a:xfrm flipV="1">
            <a:off x="15111958" y="3818694"/>
            <a:ext cx="1" cy="11217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4" name="Oval"/>
          <p:cNvSpPr/>
          <p:nvPr/>
        </p:nvSpPr>
        <p:spPr>
          <a:xfrm>
            <a:off x="13795871" y="709121"/>
            <a:ext cx="2632175" cy="275907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5" name="Verbs"/>
          <p:cNvSpPr txBox="1"/>
          <p:nvPr/>
        </p:nvSpPr>
        <p:spPr>
          <a:xfrm>
            <a:off x="14095800" y="1797415"/>
            <a:ext cx="2032317" cy="263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Verbs 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286" name="Circle"/>
          <p:cNvSpPr/>
          <p:nvPr/>
        </p:nvSpPr>
        <p:spPr>
          <a:xfrm>
            <a:off x="18245962" y="5414078"/>
            <a:ext cx="2868117" cy="2868118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7" name="Nouns"/>
          <p:cNvSpPr txBox="1"/>
          <p:nvPr/>
        </p:nvSpPr>
        <p:spPr>
          <a:xfrm>
            <a:off x="18625760" y="6584246"/>
            <a:ext cx="2032318" cy="263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Nouns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288" name="Line"/>
          <p:cNvSpPr/>
          <p:nvPr/>
        </p:nvSpPr>
        <p:spPr>
          <a:xfrm>
            <a:off x="15111958" y="8775599"/>
            <a:ext cx="1" cy="11217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9" name="Line"/>
          <p:cNvSpPr/>
          <p:nvPr/>
        </p:nvSpPr>
        <p:spPr>
          <a:xfrm>
            <a:off x="16955786" y="6858000"/>
            <a:ext cx="1121707" cy="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0" name="Oval"/>
          <p:cNvSpPr/>
          <p:nvPr/>
        </p:nvSpPr>
        <p:spPr>
          <a:xfrm>
            <a:off x="13795871" y="10139546"/>
            <a:ext cx="2632175" cy="275907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1" name="Adjectives"/>
          <p:cNvSpPr txBox="1"/>
          <p:nvPr/>
        </p:nvSpPr>
        <p:spPr>
          <a:xfrm>
            <a:off x="13795871" y="11265941"/>
            <a:ext cx="2632175" cy="263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Adjectives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grpSp>
        <p:nvGrpSpPr>
          <p:cNvPr id="294" name="Group"/>
          <p:cNvGrpSpPr/>
          <p:nvPr/>
        </p:nvGrpSpPr>
        <p:grpSpPr>
          <a:xfrm>
            <a:off x="8982837" y="5541078"/>
            <a:ext cx="2868117" cy="3687944"/>
            <a:chOff x="0" y="0"/>
            <a:chExt cx="2868116" cy="3687942"/>
          </a:xfrm>
        </p:grpSpPr>
        <p:sp>
          <p:nvSpPr>
            <p:cNvPr id="292" name="Circle"/>
            <p:cNvSpPr/>
            <p:nvPr/>
          </p:nvSpPr>
          <p:spPr>
            <a:xfrm>
              <a:off x="0" y="0"/>
              <a:ext cx="2868117" cy="2868117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93" name="Adverbs"/>
            <p:cNvSpPr txBox="1"/>
            <p:nvPr/>
          </p:nvSpPr>
          <p:spPr>
            <a:xfrm>
              <a:off x="379798" y="1055867"/>
              <a:ext cx="2032317" cy="263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Adverbs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  <p:sp>
        <p:nvSpPr>
          <p:cNvPr id="295" name="Line"/>
          <p:cNvSpPr/>
          <p:nvPr/>
        </p:nvSpPr>
        <p:spPr>
          <a:xfrm flipH="1">
            <a:off x="12022942" y="6848137"/>
            <a:ext cx="112170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-12434" y="-714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Yes-yes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Yes-yes</a:t>
            </a:r>
          </a:p>
        </p:txBody>
      </p:sp>
      <p:sp>
        <p:nvSpPr>
          <p:cNvPr id="299" name="‘Elevated’"/>
          <p:cNvSpPr txBox="1"/>
          <p:nvPr/>
        </p:nvSpPr>
        <p:spPr>
          <a:xfrm>
            <a:off x="12852987" y="35798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‘Elevated’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-12434" y="-714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Yes-yes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Yes-yes</a:t>
            </a:r>
          </a:p>
        </p:txBody>
      </p:sp>
      <p:sp>
        <p:nvSpPr>
          <p:cNvPr id="303" name="‘Elevated’"/>
          <p:cNvSpPr txBox="1"/>
          <p:nvPr/>
        </p:nvSpPr>
        <p:spPr>
          <a:xfrm>
            <a:off x="12852987" y="35798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‘Elevated’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04" name="‘Precision’"/>
          <p:cNvSpPr txBox="1"/>
          <p:nvPr/>
        </p:nvSpPr>
        <p:spPr>
          <a:xfrm>
            <a:off x="12852987" y="46212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‘Precision’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-12434" y="-714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Yes-yes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Yes-yes</a:t>
            </a:r>
          </a:p>
        </p:txBody>
      </p:sp>
      <p:sp>
        <p:nvSpPr>
          <p:cNvPr id="308" name="‘Elevated’"/>
          <p:cNvSpPr txBox="1"/>
          <p:nvPr/>
        </p:nvSpPr>
        <p:spPr>
          <a:xfrm>
            <a:off x="12852987" y="35798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‘Elevated’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09" name="‘Precision’"/>
          <p:cNvSpPr txBox="1"/>
          <p:nvPr/>
        </p:nvSpPr>
        <p:spPr>
          <a:xfrm>
            <a:off x="12852987" y="46212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‘Precision’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10" name="‘Style’"/>
          <p:cNvSpPr txBox="1"/>
          <p:nvPr/>
        </p:nvSpPr>
        <p:spPr>
          <a:xfrm>
            <a:off x="12852987" y="56118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‘Style’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266" y="-206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A few words…"/>
          <p:cNvSpPr txBox="1"/>
          <p:nvPr/>
        </p:nvSpPr>
        <p:spPr>
          <a:xfrm>
            <a:off x="6794" y="632787"/>
            <a:ext cx="5625436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A few words </a:t>
            </a:r>
          </a:p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about us </a:t>
            </a:r>
            <a:r>
              <a:t> </a:t>
            </a:r>
          </a:p>
        </p:txBody>
      </p:sp>
      <p:sp>
        <p:nvSpPr>
          <p:cNvPr id="125" name="Two sisters on a mission…"/>
          <p:cNvSpPr txBox="1"/>
          <p:nvPr/>
        </p:nvSpPr>
        <p:spPr>
          <a:xfrm>
            <a:off x="9855787" y="3738562"/>
            <a:ext cx="9468167" cy="684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Two sisters on a mission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World leaders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Beside the seaside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Flawless product copy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All shapes and sizes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-12434" y="-714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Yes-yes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Yes-yes</a:t>
            </a:r>
          </a:p>
        </p:txBody>
      </p:sp>
      <p:sp>
        <p:nvSpPr>
          <p:cNvPr id="314" name="‘Elevated’"/>
          <p:cNvSpPr txBox="1"/>
          <p:nvPr/>
        </p:nvSpPr>
        <p:spPr>
          <a:xfrm>
            <a:off x="12852987" y="35798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‘Elevated’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15" name="‘Precision’"/>
          <p:cNvSpPr txBox="1"/>
          <p:nvPr/>
        </p:nvSpPr>
        <p:spPr>
          <a:xfrm>
            <a:off x="12852987" y="46212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‘Precision’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16" name="‘Style’"/>
          <p:cNvSpPr txBox="1"/>
          <p:nvPr/>
        </p:nvSpPr>
        <p:spPr>
          <a:xfrm>
            <a:off x="12852987" y="56118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‘Style’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17" name="‘Crisply tailored’"/>
          <p:cNvSpPr txBox="1"/>
          <p:nvPr/>
        </p:nvSpPr>
        <p:spPr>
          <a:xfrm>
            <a:off x="12852987" y="65008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‘Crisply tailored’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-12434" y="-714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Yes-yes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Yes-yes</a:t>
            </a:r>
          </a:p>
        </p:txBody>
      </p:sp>
      <p:sp>
        <p:nvSpPr>
          <p:cNvPr id="321" name="‘Elevated’"/>
          <p:cNvSpPr txBox="1"/>
          <p:nvPr/>
        </p:nvSpPr>
        <p:spPr>
          <a:xfrm>
            <a:off x="12852987" y="35798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‘Elevated’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22" name="‘Precision’"/>
          <p:cNvSpPr txBox="1"/>
          <p:nvPr/>
        </p:nvSpPr>
        <p:spPr>
          <a:xfrm>
            <a:off x="12852987" y="46212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‘Precision’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23" name="‘Style’"/>
          <p:cNvSpPr txBox="1"/>
          <p:nvPr/>
        </p:nvSpPr>
        <p:spPr>
          <a:xfrm>
            <a:off x="12852987" y="56118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‘Style’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24" name="‘Crisply tailored’"/>
          <p:cNvSpPr txBox="1"/>
          <p:nvPr/>
        </p:nvSpPr>
        <p:spPr>
          <a:xfrm>
            <a:off x="12852987" y="65008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‘Crisply tailored’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25" name="‘Engineered’"/>
          <p:cNvSpPr txBox="1"/>
          <p:nvPr/>
        </p:nvSpPr>
        <p:spPr>
          <a:xfrm>
            <a:off x="12852987" y="73517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‘Engineered’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-12434" y="-714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Yes-yes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Yes-yes</a:t>
            </a:r>
          </a:p>
        </p:txBody>
      </p:sp>
      <p:sp>
        <p:nvSpPr>
          <p:cNvPr id="329" name="‘Elevated’"/>
          <p:cNvSpPr txBox="1"/>
          <p:nvPr/>
        </p:nvSpPr>
        <p:spPr>
          <a:xfrm>
            <a:off x="12852987" y="35798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‘Elevated’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30" name="‘Precision’"/>
          <p:cNvSpPr txBox="1"/>
          <p:nvPr/>
        </p:nvSpPr>
        <p:spPr>
          <a:xfrm>
            <a:off x="12852987" y="46212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‘Precision’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31" name="‘Style’"/>
          <p:cNvSpPr txBox="1"/>
          <p:nvPr/>
        </p:nvSpPr>
        <p:spPr>
          <a:xfrm>
            <a:off x="12852987" y="56118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‘Style’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32" name="‘Crisply tailored’"/>
          <p:cNvSpPr txBox="1"/>
          <p:nvPr/>
        </p:nvSpPr>
        <p:spPr>
          <a:xfrm>
            <a:off x="12852987" y="65008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‘Crisply tailored’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33" name="‘Engineered’"/>
          <p:cNvSpPr txBox="1"/>
          <p:nvPr/>
        </p:nvSpPr>
        <p:spPr>
          <a:xfrm>
            <a:off x="12852987" y="73517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‘Engineered’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34" name="‘A perfect fit’"/>
          <p:cNvSpPr txBox="1"/>
          <p:nvPr/>
        </p:nvSpPr>
        <p:spPr>
          <a:xfrm>
            <a:off x="12852987" y="82915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‘A perfect fit’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-12434" y="-714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Yes-yes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Yes-yes</a:t>
            </a:r>
          </a:p>
        </p:txBody>
      </p:sp>
      <p:sp>
        <p:nvSpPr>
          <p:cNvPr id="338" name="‘Elevated’"/>
          <p:cNvSpPr txBox="1"/>
          <p:nvPr/>
        </p:nvSpPr>
        <p:spPr>
          <a:xfrm>
            <a:off x="12852987" y="35798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‘Elevated’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39" name="‘Precision’"/>
          <p:cNvSpPr txBox="1"/>
          <p:nvPr/>
        </p:nvSpPr>
        <p:spPr>
          <a:xfrm>
            <a:off x="12852987" y="46212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‘Precision’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40" name="‘Style’"/>
          <p:cNvSpPr txBox="1"/>
          <p:nvPr/>
        </p:nvSpPr>
        <p:spPr>
          <a:xfrm>
            <a:off x="12852987" y="56118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‘Style’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41" name="‘Crisply tailored’"/>
          <p:cNvSpPr txBox="1"/>
          <p:nvPr/>
        </p:nvSpPr>
        <p:spPr>
          <a:xfrm>
            <a:off x="12852987" y="65008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‘Crisply tailored’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42" name="‘Engineered’"/>
          <p:cNvSpPr txBox="1"/>
          <p:nvPr/>
        </p:nvSpPr>
        <p:spPr>
          <a:xfrm>
            <a:off x="12852987" y="73517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‘Engineered’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43" name="‘A perfect fit’"/>
          <p:cNvSpPr txBox="1"/>
          <p:nvPr/>
        </p:nvSpPr>
        <p:spPr>
          <a:xfrm>
            <a:off x="12852987" y="82915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‘A perfect fit’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44" name="‘Advanced’"/>
          <p:cNvSpPr txBox="1"/>
          <p:nvPr/>
        </p:nvSpPr>
        <p:spPr>
          <a:xfrm>
            <a:off x="12852987" y="92313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‘Advanced’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-12434" y="-714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Yes-yes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Yes-yes</a:t>
            </a:r>
          </a:p>
        </p:txBody>
      </p:sp>
      <p:sp>
        <p:nvSpPr>
          <p:cNvPr id="348" name="‘Elevated’"/>
          <p:cNvSpPr txBox="1"/>
          <p:nvPr/>
        </p:nvSpPr>
        <p:spPr>
          <a:xfrm>
            <a:off x="12852987" y="35798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‘Elevated’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49" name="‘Precision’"/>
          <p:cNvSpPr txBox="1"/>
          <p:nvPr/>
        </p:nvSpPr>
        <p:spPr>
          <a:xfrm>
            <a:off x="12852987" y="46212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‘Precision’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50" name="‘Style’"/>
          <p:cNvSpPr txBox="1"/>
          <p:nvPr/>
        </p:nvSpPr>
        <p:spPr>
          <a:xfrm>
            <a:off x="12852987" y="56118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‘Style’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51" name="‘Crisply tailored’"/>
          <p:cNvSpPr txBox="1"/>
          <p:nvPr/>
        </p:nvSpPr>
        <p:spPr>
          <a:xfrm>
            <a:off x="12852987" y="65008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‘Crisply tailored’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52" name="‘Engineered’"/>
          <p:cNvSpPr txBox="1"/>
          <p:nvPr/>
        </p:nvSpPr>
        <p:spPr>
          <a:xfrm>
            <a:off x="12852987" y="73517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‘Engineered’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53" name="‘A perfect fit’"/>
          <p:cNvSpPr txBox="1"/>
          <p:nvPr/>
        </p:nvSpPr>
        <p:spPr>
          <a:xfrm>
            <a:off x="12852987" y="82915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‘A perfect fit’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54" name="‘Advanced’"/>
          <p:cNvSpPr txBox="1"/>
          <p:nvPr/>
        </p:nvSpPr>
        <p:spPr>
          <a:xfrm>
            <a:off x="12852987" y="92313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‘Advanced’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55" name="‘Contemporary’"/>
          <p:cNvSpPr txBox="1"/>
          <p:nvPr/>
        </p:nvSpPr>
        <p:spPr>
          <a:xfrm>
            <a:off x="12852987" y="101203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‘Contemporary’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Stock-622772762.jpg" descr="iStock-622772762.jpg"/>
          <p:cNvPicPr>
            <a:picLocks noChangeAspect="1"/>
          </p:cNvPicPr>
          <p:nvPr/>
        </p:nvPicPr>
        <p:blipFill>
          <a:blip r:embed="rId2">
            <a:extLst/>
          </a:blip>
          <a:srcRect l="25511" t="0" r="42006" b="0"/>
          <a:stretch>
            <a:fillRect/>
          </a:stretch>
        </p:blipFill>
        <p:spPr>
          <a:xfrm>
            <a:off x="-18960" y="-133834"/>
            <a:ext cx="6966733" cy="1429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No-no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No-no</a:t>
            </a:r>
          </a:p>
        </p:txBody>
      </p:sp>
      <p:sp>
        <p:nvSpPr>
          <p:cNvPr id="359" name="‘Value for money’"/>
          <p:cNvSpPr txBox="1"/>
          <p:nvPr/>
        </p:nvSpPr>
        <p:spPr>
          <a:xfrm>
            <a:off x="11176587" y="3173412"/>
            <a:ext cx="6966745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‘Value for money’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Stock-622772762.jpg" descr="iStock-622772762.jpg"/>
          <p:cNvPicPr>
            <a:picLocks noChangeAspect="1"/>
          </p:cNvPicPr>
          <p:nvPr/>
        </p:nvPicPr>
        <p:blipFill>
          <a:blip r:embed="rId2">
            <a:extLst/>
          </a:blip>
          <a:srcRect l="25511" t="0" r="42006" b="0"/>
          <a:stretch>
            <a:fillRect/>
          </a:stretch>
        </p:blipFill>
        <p:spPr>
          <a:xfrm>
            <a:off x="-18960" y="-133834"/>
            <a:ext cx="6966733" cy="1429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No-no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No-no</a:t>
            </a:r>
          </a:p>
        </p:txBody>
      </p:sp>
      <p:sp>
        <p:nvSpPr>
          <p:cNvPr id="363" name="‘Value for money’"/>
          <p:cNvSpPr txBox="1"/>
          <p:nvPr/>
        </p:nvSpPr>
        <p:spPr>
          <a:xfrm>
            <a:off x="11176587" y="3173412"/>
            <a:ext cx="6966745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‘Value for money’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64" name="‘Trendy’"/>
          <p:cNvSpPr txBox="1"/>
          <p:nvPr/>
        </p:nvSpPr>
        <p:spPr>
          <a:xfrm>
            <a:off x="11176587" y="43037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‘Trendy’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iStock-622772762.jpg" descr="iStock-622772762.jpg"/>
          <p:cNvPicPr>
            <a:picLocks noChangeAspect="1"/>
          </p:cNvPicPr>
          <p:nvPr/>
        </p:nvPicPr>
        <p:blipFill>
          <a:blip r:embed="rId2">
            <a:extLst/>
          </a:blip>
          <a:srcRect l="25511" t="0" r="42006" b="0"/>
          <a:stretch>
            <a:fillRect/>
          </a:stretch>
        </p:blipFill>
        <p:spPr>
          <a:xfrm>
            <a:off x="-18960" y="-133834"/>
            <a:ext cx="6966733" cy="1429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No-no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No-no</a:t>
            </a:r>
          </a:p>
        </p:txBody>
      </p:sp>
      <p:sp>
        <p:nvSpPr>
          <p:cNvPr id="368" name="‘Value for money’"/>
          <p:cNvSpPr txBox="1"/>
          <p:nvPr/>
        </p:nvSpPr>
        <p:spPr>
          <a:xfrm>
            <a:off x="11176587" y="3173412"/>
            <a:ext cx="6966745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‘Value for money’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69" name="‘Trendy’"/>
          <p:cNvSpPr txBox="1"/>
          <p:nvPr/>
        </p:nvSpPr>
        <p:spPr>
          <a:xfrm>
            <a:off x="11176587" y="43037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‘Trendy’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70" name="‘Premium’"/>
          <p:cNvSpPr txBox="1"/>
          <p:nvPr/>
        </p:nvSpPr>
        <p:spPr>
          <a:xfrm>
            <a:off x="11176587" y="54594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‘Premium’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iStock-622772762.jpg" descr="iStock-622772762.jpg"/>
          <p:cNvPicPr>
            <a:picLocks noChangeAspect="1"/>
          </p:cNvPicPr>
          <p:nvPr/>
        </p:nvPicPr>
        <p:blipFill>
          <a:blip r:embed="rId2">
            <a:extLst/>
          </a:blip>
          <a:srcRect l="25511" t="0" r="42006" b="0"/>
          <a:stretch>
            <a:fillRect/>
          </a:stretch>
        </p:blipFill>
        <p:spPr>
          <a:xfrm>
            <a:off x="-18960" y="-133834"/>
            <a:ext cx="6966733" cy="1429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No-no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No-no</a:t>
            </a:r>
          </a:p>
        </p:txBody>
      </p:sp>
      <p:sp>
        <p:nvSpPr>
          <p:cNvPr id="374" name="‘Value for money’"/>
          <p:cNvSpPr txBox="1"/>
          <p:nvPr/>
        </p:nvSpPr>
        <p:spPr>
          <a:xfrm>
            <a:off x="11176587" y="3173412"/>
            <a:ext cx="6966745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‘Value for money’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75" name="‘Trendy’"/>
          <p:cNvSpPr txBox="1"/>
          <p:nvPr/>
        </p:nvSpPr>
        <p:spPr>
          <a:xfrm>
            <a:off x="11176587" y="43037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‘Trendy’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76" name="‘Premium’"/>
          <p:cNvSpPr txBox="1"/>
          <p:nvPr/>
        </p:nvSpPr>
        <p:spPr>
          <a:xfrm>
            <a:off x="11176587" y="54594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‘Premium’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77" name="‘Magnificently’"/>
          <p:cNvSpPr txBox="1"/>
          <p:nvPr/>
        </p:nvSpPr>
        <p:spPr>
          <a:xfrm>
            <a:off x="11176587" y="65516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‘Magnificently’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Stock-622772762.jpg" descr="iStock-622772762.jpg"/>
          <p:cNvPicPr>
            <a:picLocks noChangeAspect="1"/>
          </p:cNvPicPr>
          <p:nvPr/>
        </p:nvPicPr>
        <p:blipFill>
          <a:blip r:embed="rId2">
            <a:extLst/>
          </a:blip>
          <a:srcRect l="25511" t="0" r="42006" b="0"/>
          <a:stretch>
            <a:fillRect/>
          </a:stretch>
        </p:blipFill>
        <p:spPr>
          <a:xfrm>
            <a:off x="-18960" y="-133834"/>
            <a:ext cx="6966733" cy="1429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No-no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No-no</a:t>
            </a:r>
          </a:p>
        </p:txBody>
      </p:sp>
      <p:sp>
        <p:nvSpPr>
          <p:cNvPr id="381" name="‘Value for money’"/>
          <p:cNvSpPr txBox="1"/>
          <p:nvPr/>
        </p:nvSpPr>
        <p:spPr>
          <a:xfrm>
            <a:off x="11176587" y="3173412"/>
            <a:ext cx="6966745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‘Value for money’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82" name="‘Trendy’"/>
          <p:cNvSpPr txBox="1"/>
          <p:nvPr/>
        </p:nvSpPr>
        <p:spPr>
          <a:xfrm>
            <a:off x="11176587" y="43037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‘Trendy’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83" name="‘Premium’"/>
          <p:cNvSpPr txBox="1"/>
          <p:nvPr/>
        </p:nvSpPr>
        <p:spPr>
          <a:xfrm>
            <a:off x="11176587" y="54594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‘Premium’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84" name="‘Magnificently’"/>
          <p:cNvSpPr txBox="1"/>
          <p:nvPr/>
        </p:nvSpPr>
        <p:spPr>
          <a:xfrm>
            <a:off x="11176587" y="65516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‘Magnificently’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85" name="‘Function’"/>
          <p:cNvSpPr txBox="1"/>
          <p:nvPr/>
        </p:nvSpPr>
        <p:spPr>
          <a:xfrm>
            <a:off x="11176587" y="76819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‘Function’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Stock-609087476.jpg" descr="iStock-609087476.jpg"/>
          <p:cNvPicPr>
            <a:picLocks noChangeAspect="1"/>
          </p:cNvPicPr>
          <p:nvPr/>
        </p:nvPicPr>
        <p:blipFill>
          <a:blip r:embed="rId2">
            <a:extLst/>
          </a:blip>
          <a:srcRect l="40569" t="0" r="26582" b="1847"/>
          <a:stretch>
            <a:fillRect/>
          </a:stretch>
        </p:blipFill>
        <p:spPr>
          <a:xfrm>
            <a:off x="-28052" y="-46174"/>
            <a:ext cx="6924190" cy="13808564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ome of the brands we’ve written for"/>
          <p:cNvSpPr txBox="1"/>
          <p:nvPr/>
        </p:nvSpPr>
        <p:spPr>
          <a:xfrm>
            <a:off x="-72978" y="555305"/>
            <a:ext cx="5625436" cy="33147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Some of the brands we’ve written for </a:t>
            </a:r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64805" y="438102"/>
            <a:ext cx="3088008" cy="3088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57882" y="5787925"/>
            <a:ext cx="3580805" cy="3580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988775" y="931313"/>
            <a:ext cx="2609411" cy="1553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58765" y="11630545"/>
            <a:ext cx="4251592" cy="1417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791014" y="1061638"/>
            <a:ext cx="5004933" cy="5004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603419" y="8830745"/>
            <a:ext cx="5089732" cy="2740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l="19881" t="8904" r="19881" b="57183"/>
          <a:stretch>
            <a:fillRect/>
          </a:stretch>
        </p:blipFill>
        <p:spPr>
          <a:xfrm>
            <a:off x="9500658" y="4403415"/>
            <a:ext cx="3295297" cy="1116643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980382" y="10752895"/>
            <a:ext cx="2866672" cy="1892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898029" y="8103060"/>
            <a:ext cx="2790904" cy="1553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716072" y="4143375"/>
            <a:ext cx="3154817" cy="3154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iStock-622772762.jpg" descr="iStock-622772762.jpg"/>
          <p:cNvPicPr>
            <a:picLocks noChangeAspect="1"/>
          </p:cNvPicPr>
          <p:nvPr/>
        </p:nvPicPr>
        <p:blipFill>
          <a:blip r:embed="rId2">
            <a:extLst/>
          </a:blip>
          <a:srcRect l="25511" t="0" r="42006" b="0"/>
          <a:stretch>
            <a:fillRect/>
          </a:stretch>
        </p:blipFill>
        <p:spPr>
          <a:xfrm>
            <a:off x="-18960" y="-133834"/>
            <a:ext cx="6966733" cy="1429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No-no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No-no</a:t>
            </a:r>
          </a:p>
        </p:txBody>
      </p:sp>
      <p:sp>
        <p:nvSpPr>
          <p:cNvPr id="389" name="‘Value for money’"/>
          <p:cNvSpPr txBox="1"/>
          <p:nvPr/>
        </p:nvSpPr>
        <p:spPr>
          <a:xfrm>
            <a:off x="11176587" y="3173412"/>
            <a:ext cx="6966745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‘Value for money’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90" name="‘Trendy’"/>
          <p:cNvSpPr txBox="1"/>
          <p:nvPr/>
        </p:nvSpPr>
        <p:spPr>
          <a:xfrm>
            <a:off x="11176587" y="43037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‘Trendy’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91" name="‘Premium’"/>
          <p:cNvSpPr txBox="1"/>
          <p:nvPr/>
        </p:nvSpPr>
        <p:spPr>
          <a:xfrm>
            <a:off x="11176587" y="54594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‘Premium’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92" name="‘Magnificently’"/>
          <p:cNvSpPr txBox="1"/>
          <p:nvPr/>
        </p:nvSpPr>
        <p:spPr>
          <a:xfrm>
            <a:off x="11176587" y="65516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‘Magnificently’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93" name="‘Function’"/>
          <p:cNvSpPr txBox="1"/>
          <p:nvPr/>
        </p:nvSpPr>
        <p:spPr>
          <a:xfrm>
            <a:off x="11176587" y="76819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‘Function’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94" name="‘Excellent’"/>
          <p:cNvSpPr txBox="1"/>
          <p:nvPr/>
        </p:nvSpPr>
        <p:spPr>
          <a:xfrm>
            <a:off x="11176587" y="87487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‘Excellent’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iStock-622772762.jpg" descr="iStock-622772762.jpg"/>
          <p:cNvPicPr>
            <a:picLocks noChangeAspect="1"/>
          </p:cNvPicPr>
          <p:nvPr/>
        </p:nvPicPr>
        <p:blipFill>
          <a:blip r:embed="rId2">
            <a:extLst/>
          </a:blip>
          <a:srcRect l="25511" t="0" r="42006" b="0"/>
          <a:stretch>
            <a:fillRect/>
          </a:stretch>
        </p:blipFill>
        <p:spPr>
          <a:xfrm>
            <a:off x="-18960" y="-133834"/>
            <a:ext cx="6966733" cy="14298747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No-no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No-no</a:t>
            </a:r>
          </a:p>
        </p:txBody>
      </p:sp>
      <p:sp>
        <p:nvSpPr>
          <p:cNvPr id="398" name="‘Value for money’"/>
          <p:cNvSpPr txBox="1"/>
          <p:nvPr/>
        </p:nvSpPr>
        <p:spPr>
          <a:xfrm>
            <a:off x="11176587" y="3173412"/>
            <a:ext cx="6966745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‘Value for money’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399" name="‘Trendy’"/>
          <p:cNvSpPr txBox="1"/>
          <p:nvPr/>
        </p:nvSpPr>
        <p:spPr>
          <a:xfrm>
            <a:off x="11176587" y="43037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‘Trendy’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00" name="‘Premium’"/>
          <p:cNvSpPr txBox="1"/>
          <p:nvPr/>
        </p:nvSpPr>
        <p:spPr>
          <a:xfrm>
            <a:off x="11176587" y="54594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‘Premium’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01" name="‘Magnificently’"/>
          <p:cNvSpPr txBox="1"/>
          <p:nvPr/>
        </p:nvSpPr>
        <p:spPr>
          <a:xfrm>
            <a:off x="11176587" y="65516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‘Magnificently’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02" name="‘Function’"/>
          <p:cNvSpPr txBox="1"/>
          <p:nvPr/>
        </p:nvSpPr>
        <p:spPr>
          <a:xfrm>
            <a:off x="11176587" y="76819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‘Function’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03" name="‘Excellent’"/>
          <p:cNvSpPr txBox="1"/>
          <p:nvPr/>
        </p:nvSpPr>
        <p:spPr>
          <a:xfrm>
            <a:off x="11176587" y="87487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‘Excellent’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04" name="‘Decorative’"/>
          <p:cNvSpPr txBox="1"/>
          <p:nvPr/>
        </p:nvSpPr>
        <p:spPr>
          <a:xfrm>
            <a:off x="11176587" y="98663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‘Decorative’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iStock-622772762.jpg" descr="iStock-622772762.jpg"/>
          <p:cNvPicPr>
            <a:picLocks noChangeAspect="1"/>
          </p:cNvPicPr>
          <p:nvPr/>
        </p:nvPicPr>
        <p:blipFill>
          <a:blip r:embed="rId2">
            <a:extLst/>
          </a:blip>
          <a:srcRect l="25511" t="0" r="42006" b="0"/>
          <a:stretch>
            <a:fillRect/>
          </a:stretch>
        </p:blipFill>
        <p:spPr>
          <a:xfrm>
            <a:off x="-18960" y="-133834"/>
            <a:ext cx="6966733" cy="14298747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No-no"/>
          <p:cNvSpPr txBox="1"/>
          <p:nvPr/>
        </p:nvSpPr>
        <p:spPr>
          <a:xfrm>
            <a:off x="-36465" y="1203325"/>
            <a:ext cx="6405493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No-no</a:t>
            </a:r>
          </a:p>
        </p:txBody>
      </p:sp>
      <p:sp>
        <p:nvSpPr>
          <p:cNvPr id="408" name="‘Value for money’"/>
          <p:cNvSpPr txBox="1"/>
          <p:nvPr/>
        </p:nvSpPr>
        <p:spPr>
          <a:xfrm>
            <a:off x="11176587" y="3173412"/>
            <a:ext cx="6966745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‘Value for money’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09" name="‘Trendy’"/>
          <p:cNvSpPr txBox="1"/>
          <p:nvPr/>
        </p:nvSpPr>
        <p:spPr>
          <a:xfrm>
            <a:off x="11176587" y="43037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‘Trendy’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10" name="‘Premium’"/>
          <p:cNvSpPr txBox="1"/>
          <p:nvPr/>
        </p:nvSpPr>
        <p:spPr>
          <a:xfrm>
            <a:off x="11176587" y="5459412"/>
            <a:ext cx="3519011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‘Premium’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11" name="‘Magnificently’"/>
          <p:cNvSpPr txBox="1"/>
          <p:nvPr/>
        </p:nvSpPr>
        <p:spPr>
          <a:xfrm>
            <a:off x="11176587" y="65516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‘Magnificently’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12" name="‘Function’"/>
          <p:cNvSpPr txBox="1"/>
          <p:nvPr/>
        </p:nvSpPr>
        <p:spPr>
          <a:xfrm>
            <a:off x="11176587" y="76819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‘Function’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13" name="‘Excellent’"/>
          <p:cNvSpPr txBox="1"/>
          <p:nvPr/>
        </p:nvSpPr>
        <p:spPr>
          <a:xfrm>
            <a:off x="11176587" y="87487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‘Excellent’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14" name="‘Decorative’"/>
          <p:cNvSpPr txBox="1"/>
          <p:nvPr/>
        </p:nvSpPr>
        <p:spPr>
          <a:xfrm>
            <a:off x="11176587" y="98663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‘Decorative’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15" name="‘Superb’"/>
          <p:cNvSpPr txBox="1"/>
          <p:nvPr/>
        </p:nvSpPr>
        <p:spPr>
          <a:xfrm>
            <a:off x="11176587" y="10907712"/>
            <a:ext cx="543770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‘Superb’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Stock-609087476.jpg" descr="iStock-609087476.jpg"/>
          <p:cNvPicPr>
            <a:picLocks noChangeAspect="1"/>
          </p:cNvPicPr>
          <p:nvPr/>
        </p:nvPicPr>
        <p:blipFill>
          <a:blip r:embed="rId2">
            <a:extLst/>
          </a:blip>
          <a:srcRect l="40569" t="0" r="26582" b="1847"/>
          <a:stretch>
            <a:fillRect/>
          </a:stretch>
        </p:blipFill>
        <p:spPr>
          <a:xfrm>
            <a:off x="-2652" y="-46174"/>
            <a:ext cx="6924190" cy="13808564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Different strokes…"/>
          <p:cNvSpPr txBox="1"/>
          <p:nvPr/>
        </p:nvSpPr>
        <p:spPr>
          <a:xfrm>
            <a:off x="-36465" y="1406525"/>
            <a:ext cx="5224988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Different strokes…</a:t>
            </a:r>
          </a:p>
        </p:txBody>
      </p:sp>
      <p:sp>
        <p:nvSpPr>
          <p:cNvPr id="419" name="‘Progressive’"/>
          <p:cNvSpPr txBox="1"/>
          <p:nvPr/>
        </p:nvSpPr>
        <p:spPr>
          <a:xfrm>
            <a:off x="9855787" y="5865812"/>
            <a:ext cx="5341263" cy="5260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7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‘Progressive’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3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3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3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3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3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 sz="330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20" name="‘Directional’"/>
          <p:cNvSpPr txBox="1"/>
          <p:nvPr/>
        </p:nvSpPr>
        <p:spPr>
          <a:xfrm>
            <a:off x="9855787" y="7123112"/>
            <a:ext cx="4116308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‘Directional’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21" name="‘Refined’"/>
          <p:cNvSpPr txBox="1"/>
          <p:nvPr/>
        </p:nvSpPr>
        <p:spPr>
          <a:xfrm>
            <a:off x="9855787" y="8266112"/>
            <a:ext cx="4116308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‘Refined’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22" name="✔️"/>
          <p:cNvSpPr txBox="1"/>
          <p:nvPr/>
        </p:nvSpPr>
        <p:spPr>
          <a:xfrm>
            <a:off x="9249767" y="6176962"/>
            <a:ext cx="485776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26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✔️</a:t>
            </a:r>
          </a:p>
        </p:txBody>
      </p:sp>
      <p:sp>
        <p:nvSpPr>
          <p:cNvPr id="423" name="✔️"/>
          <p:cNvSpPr txBox="1"/>
          <p:nvPr/>
        </p:nvSpPr>
        <p:spPr>
          <a:xfrm>
            <a:off x="9249767" y="7434262"/>
            <a:ext cx="485776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26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✔️</a:t>
            </a:r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41757" y="3455064"/>
            <a:ext cx="4544368" cy="1898188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✖️"/>
          <p:cNvSpPr txBox="1"/>
          <p:nvPr/>
        </p:nvSpPr>
        <p:spPr>
          <a:xfrm>
            <a:off x="9249767" y="8628062"/>
            <a:ext cx="485776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26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✖️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iStock-609087476.jpg" descr="iStock-609087476.jpg"/>
          <p:cNvPicPr>
            <a:picLocks noChangeAspect="1"/>
          </p:cNvPicPr>
          <p:nvPr/>
        </p:nvPicPr>
        <p:blipFill>
          <a:blip r:embed="rId2">
            <a:extLst/>
          </a:blip>
          <a:srcRect l="40569" t="0" r="26582" b="1847"/>
          <a:stretch>
            <a:fillRect/>
          </a:stretch>
        </p:blipFill>
        <p:spPr>
          <a:xfrm>
            <a:off x="-2652" y="-46174"/>
            <a:ext cx="6924190" cy="13808564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‘Progressive’"/>
          <p:cNvSpPr txBox="1"/>
          <p:nvPr/>
        </p:nvSpPr>
        <p:spPr>
          <a:xfrm>
            <a:off x="9855787" y="5865812"/>
            <a:ext cx="5341263" cy="5260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7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‘Progressive’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3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3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3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3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3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 sz="330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29" name="‘Directional’"/>
          <p:cNvSpPr txBox="1"/>
          <p:nvPr/>
        </p:nvSpPr>
        <p:spPr>
          <a:xfrm>
            <a:off x="9855787" y="7123112"/>
            <a:ext cx="4116308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‘Directional’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30" name="‘Refined’"/>
          <p:cNvSpPr txBox="1"/>
          <p:nvPr/>
        </p:nvSpPr>
        <p:spPr>
          <a:xfrm>
            <a:off x="9855787" y="8266112"/>
            <a:ext cx="4116308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‘Refined’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31" name="‘Progressive’"/>
          <p:cNvSpPr txBox="1"/>
          <p:nvPr/>
        </p:nvSpPr>
        <p:spPr>
          <a:xfrm>
            <a:off x="16383587" y="5948362"/>
            <a:ext cx="5341263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‘Progressive’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32" name="‘Directional’"/>
          <p:cNvSpPr txBox="1"/>
          <p:nvPr/>
        </p:nvSpPr>
        <p:spPr>
          <a:xfrm>
            <a:off x="16383587" y="7154862"/>
            <a:ext cx="4116308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‘Directional’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33" name="‘Refined’"/>
          <p:cNvSpPr txBox="1"/>
          <p:nvPr/>
        </p:nvSpPr>
        <p:spPr>
          <a:xfrm>
            <a:off x="16383587" y="8297862"/>
            <a:ext cx="4116308" cy="515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‘Refined’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34" name="✔️"/>
          <p:cNvSpPr txBox="1"/>
          <p:nvPr/>
        </p:nvSpPr>
        <p:spPr>
          <a:xfrm>
            <a:off x="9249767" y="6176962"/>
            <a:ext cx="485776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26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✔️</a:t>
            </a:r>
          </a:p>
        </p:txBody>
      </p:sp>
      <p:sp>
        <p:nvSpPr>
          <p:cNvPr id="435" name="✔️"/>
          <p:cNvSpPr txBox="1"/>
          <p:nvPr/>
        </p:nvSpPr>
        <p:spPr>
          <a:xfrm>
            <a:off x="9249767" y="7434262"/>
            <a:ext cx="485776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26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✔️</a:t>
            </a:r>
          </a:p>
        </p:txBody>
      </p:sp>
      <p:pic>
        <p:nvPicPr>
          <p:cNvPr id="4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41757" y="3455064"/>
            <a:ext cx="4544368" cy="1898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288453" y="3602642"/>
            <a:ext cx="4306577" cy="1603032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✔️"/>
          <p:cNvSpPr txBox="1"/>
          <p:nvPr/>
        </p:nvSpPr>
        <p:spPr>
          <a:xfrm>
            <a:off x="15547430" y="8628062"/>
            <a:ext cx="485776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26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✔️</a:t>
            </a:r>
          </a:p>
        </p:txBody>
      </p:sp>
      <p:sp>
        <p:nvSpPr>
          <p:cNvPr id="439" name="✖️"/>
          <p:cNvSpPr txBox="1"/>
          <p:nvPr/>
        </p:nvSpPr>
        <p:spPr>
          <a:xfrm>
            <a:off x="9249767" y="8628062"/>
            <a:ext cx="485776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26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✖️</a:t>
            </a:r>
          </a:p>
        </p:txBody>
      </p:sp>
      <p:sp>
        <p:nvSpPr>
          <p:cNvPr id="440" name="✖️"/>
          <p:cNvSpPr txBox="1"/>
          <p:nvPr/>
        </p:nvSpPr>
        <p:spPr>
          <a:xfrm>
            <a:off x="15547430" y="7434262"/>
            <a:ext cx="485776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26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✖️</a:t>
            </a:r>
          </a:p>
        </p:txBody>
      </p:sp>
      <p:sp>
        <p:nvSpPr>
          <p:cNvPr id="441" name="✖️"/>
          <p:cNvSpPr txBox="1"/>
          <p:nvPr/>
        </p:nvSpPr>
        <p:spPr>
          <a:xfrm>
            <a:off x="15547430" y="6176962"/>
            <a:ext cx="485776" cy="57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0" sz="2600">
                <a:latin typeface="Apple Color Emoji"/>
                <a:ea typeface="Apple Color Emoji"/>
                <a:cs typeface="Apple Color Emoji"/>
                <a:sym typeface="Apple Color Emoji"/>
              </a:defRPr>
            </a:lvl1pPr>
          </a:lstStyle>
          <a:p>
            <a:pPr/>
            <a:r>
              <a:t>✖️</a:t>
            </a:r>
          </a:p>
        </p:txBody>
      </p:sp>
      <p:sp>
        <p:nvSpPr>
          <p:cNvPr id="442" name="…for different folks"/>
          <p:cNvSpPr txBox="1"/>
          <p:nvPr/>
        </p:nvSpPr>
        <p:spPr>
          <a:xfrm>
            <a:off x="-36465" y="1406525"/>
            <a:ext cx="5648454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…for different folks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-12434" y="-714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Customer avatars"/>
          <p:cNvSpPr txBox="1"/>
          <p:nvPr/>
        </p:nvSpPr>
        <p:spPr>
          <a:xfrm>
            <a:off x="-36465" y="1203325"/>
            <a:ext cx="7001711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Customer avatars</a:t>
            </a:r>
          </a:p>
        </p:txBody>
      </p:sp>
      <p:sp>
        <p:nvSpPr>
          <p:cNvPr id="446" name="Woman"/>
          <p:cNvSpPr/>
          <p:nvPr/>
        </p:nvSpPr>
        <p:spPr>
          <a:xfrm>
            <a:off x="13930568" y="3323102"/>
            <a:ext cx="3179194" cy="7958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fill="norm" stroke="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47" name="Name"/>
          <p:cNvSpPr txBox="1"/>
          <p:nvPr/>
        </p:nvSpPr>
        <p:spPr>
          <a:xfrm>
            <a:off x="13919787" y="954087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Name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48" name="Text"/>
          <p:cNvSpPr txBox="1"/>
          <p:nvPr/>
        </p:nvSpPr>
        <p:spPr>
          <a:xfrm>
            <a:off x="8267533" y="5922962"/>
            <a:ext cx="3519011" cy="113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-12434" y="-714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Customer avatars"/>
          <p:cNvSpPr txBox="1"/>
          <p:nvPr/>
        </p:nvSpPr>
        <p:spPr>
          <a:xfrm>
            <a:off x="-36465" y="1203325"/>
            <a:ext cx="7001711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Customer avatars</a:t>
            </a:r>
          </a:p>
        </p:txBody>
      </p:sp>
      <p:sp>
        <p:nvSpPr>
          <p:cNvPr id="452" name="Woman"/>
          <p:cNvSpPr/>
          <p:nvPr/>
        </p:nvSpPr>
        <p:spPr>
          <a:xfrm>
            <a:off x="13930568" y="3323102"/>
            <a:ext cx="3179194" cy="7958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fill="norm" stroke="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53" name="Name"/>
          <p:cNvSpPr txBox="1"/>
          <p:nvPr/>
        </p:nvSpPr>
        <p:spPr>
          <a:xfrm>
            <a:off x="13919787" y="954087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Name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54" name="Age"/>
          <p:cNvSpPr txBox="1"/>
          <p:nvPr/>
        </p:nvSpPr>
        <p:spPr>
          <a:xfrm>
            <a:off x="18186987" y="3186112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Age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55" name="Text"/>
          <p:cNvSpPr txBox="1"/>
          <p:nvPr/>
        </p:nvSpPr>
        <p:spPr>
          <a:xfrm>
            <a:off x="8267533" y="5922962"/>
            <a:ext cx="3519011" cy="113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-12434" y="-714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Customer avatars"/>
          <p:cNvSpPr txBox="1"/>
          <p:nvPr/>
        </p:nvSpPr>
        <p:spPr>
          <a:xfrm>
            <a:off x="-36465" y="1203325"/>
            <a:ext cx="7001711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Customer avatars</a:t>
            </a:r>
          </a:p>
        </p:txBody>
      </p:sp>
      <p:sp>
        <p:nvSpPr>
          <p:cNvPr id="459" name="Woman"/>
          <p:cNvSpPr/>
          <p:nvPr/>
        </p:nvSpPr>
        <p:spPr>
          <a:xfrm>
            <a:off x="13930568" y="3323102"/>
            <a:ext cx="3179194" cy="7958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fill="norm" stroke="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60" name="Name"/>
          <p:cNvSpPr txBox="1"/>
          <p:nvPr/>
        </p:nvSpPr>
        <p:spPr>
          <a:xfrm>
            <a:off x="13919787" y="954087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Name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61" name="Age"/>
          <p:cNvSpPr txBox="1"/>
          <p:nvPr/>
        </p:nvSpPr>
        <p:spPr>
          <a:xfrm>
            <a:off x="18186987" y="3186112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Age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62" name="Job title"/>
          <p:cNvSpPr txBox="1"/>
          <p:nvPr/>
        </p:nvSpPr>
        <p:spPr>
          <a:xfrm>
            <a:off x="19253787" y="6310312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Job title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63" name="Text"/>
          <p:cNvSpPr txBox="1"/>
          <p:nvPr/>
        </p:nvSpPr>
        <p:spPr>
          <a:xfrm>
            <a:off x="8267533" y="5922962"/>
            <a:ext cx="3519011" cy="113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-12434" y="-714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Customer avatars"/>
          <p:cNvSpPr txBox="1"/>
          <p:nvPr/>
        </p:nvSpPr>
        <p:spPr>
          <a:xfrm>
            <a:off x="-36465" y="1203325"/>
            <a:ext cx="7001711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Customer avatars</a:t>
            </a:r>
          </a:p>
        </p:txBody>
      </p:sp>
      <p:sp>
        <p:nvSpPr>
          <p:cNvPr id="467" name="Woman"/>
          <p:cNvSpPr/>
          <p:nvPr/>
        </p:nvSpPr>
        <p:spPr>
          <a:xfrm>
            <a:off x="13930568" y="3323102"/>
            <a:ext cx="3179194" cy="7958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fill="norm" stroke="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68" name="Name"/>
          <p:cNvSpPr txBox="1"/>
          <p:nvPr/>
        </p:nvSpPr>
        <p:spPr>
          <a:xfrm>
            <a:off x="13919787" y="954087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Name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69" name="Age"/>
          <p:cNvSpPr txBox="1"/>
          <p:nvPr/>
        </p:nvSpPr>
        <p:spPr>
          <a:xfrm>
            <a:off x="18186987" y="3186112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Age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70" name="Job title"/>
          <p:cNvSpPr txBox="1"/>
          <p:nvPr/>
        </p:nvSpPr>
        <p:spPr>
          <a:xfrm>
            <a:off x="19253787" y="6310312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Job title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71" name="Children"/>
          <p:cNvSpPr txBox="1"/>
          <p:nvPr/>
        </p:nvSpPr>
        <p:spPr>
          <a:xfrm>
            <a:off x="17805987" y="10831512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Children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72" name="Text"/>
          <p:cNvSpPr txBox="1"/>
          <p:nvPr/>
        </p:nvSpPr>
        <p:spPr>
          <a:xfrm>
            <a:off x="8267533" y="5922962"/>
            <a:ext cx="3519011" cy="113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-12434" y="-714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Customer avatars"/>
          <p:cNvSpPr txBox="1"/>
          <p:nvPr/>
        </p:nvSpPr>
        <p:spPr>
          <a:xfrm>
            <a:off x="-36465" y="1203325"/>
            <a:ext cx="7001711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Customer avatars</a:t>
            </a:r>
          </a:p>
        </p:txBody>
      </p:sp>
      <p:sp>
        <p:nvSpPr>
          <p:cNvPr id="476" name="Woman"/>
          <p:cNvSpPr/>
          <p:nvPr/>
        </p:nvSpPr>
        <p:spPr>
          <a:xfrm>
            <a:off x="13930568" y="3323102"/>
            <a:ext cx="3179194" cy="7958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fill="norm" stroke="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77" name="Name"/>
          <p:cNvSpPr txBox="1"/>
          <p:nvPr/>
        </p:nvSpPr>
        <p:spPr>
          <a:xfrm>
            <a:off x="13919787" y="954087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Name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78" name="Age"/>
          <p:cNvSpPr txBox="1"/>
          <p:nvPr/>
        </p:nvSpPr>
        <p:spPr>
          <a:xfrm>
            <a:off x="18186987" y="3186112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Age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79" name="Job title"/>
          <p:cNvSpPr txBox="1"/>
          <p:nvPr/>
        </p:nvSpPr>
        <p:spPr>
          <a:xfrm>
            <a:off x="19253787" y="6310312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Job title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80" name="Children"/>
          <p:cNvSpPr txBox="1"/>
          <p:nvPr/>
        </p:nvSpPr>
        <p:spPr>
          <a:xfrm>
            <a:off x="17805987" y="10831512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Children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81" name="Text"/>
          <p:cNvSpPr txBox="1"/>
          <p:nvPr/>
        </p:nvSpPr>
        <p:spPr>
          <a:xfrm>
            <a:off x="8267533" y="5922962"/>
            <a:ext cx="3519011" cy="113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82" name="Professional goals"/>
          <p:cNvSpPr txBox="1"/>
          <p:nvPr/>
        </p:nvSpPr>
        <p:spPr>
          <a:xfrm>
            <a:off x="9568894" y="10406062"/>
            <a:ext cx="4328835" cy="283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Professional goals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266" y="-206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A few words…"/>
          <p:cNvSpPr txBox="1"/>
          <p:nvPr/>
        </p:nvSpPr>
        <p:spPr>
          <a:xfrm>
            <a:off x="6794" y="632787"/>
            <a:ext cx="5625436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A few words </a:t>
            </a:r>
          </a:p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about us </a:t>
            </a:r>
            <a:r>
              <a:t> </a:t>
            </a:r>
          </a:p>
        </p:txBody>
      </p:sp>
      <p:sp>
        <p:nvSpPr>
          <p:cNvPr id="142" name="Flawless product copy"/>
          <p:cNvSpPr txBox="1"/>
          <p:nvPr/>
        </p:nvSpPr>
        <p:spPr>
          <a:xfrm>
            <a:off x="11074987" y="5776912"/>
            <a:ext cx="9468167" cy="216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68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Flawless product copy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-12434" y="-714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Customer avatars"/>
          <p:cNvSpPr txBox="1"/>
          <p:nvPr/>
        </p:nvSpPr>
        <p:spPr>
          <a:xfrm>
            <a:off x="-36465" y="1203325"/>
            <a:ext cx="7001711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Customer avatars</a:t>
            </a:r>
          </a:p>
        </p:txBody>
      </p:sp>
      <p:sp>
        <p:nvSpPr>
          <p:cNvPr id="486" name="Woman"/>
          <p:cNvSpPr/>
          <p:nvPr/>
        </p:nvSpPr>
        <p:spPr>
          <a:xfrm>
            <a:off x="13930568" y="3323102"/>
            <a:ext cx="3179194" cy="7958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fill="norm" stroke="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87" name="Name"/>
          <p:cNvSpPr txBox="1"/>
          <p:nvPr/>
        </p:nvSpPr>
        <p:spPr>
          <a:xfrm>
            <a:off x="13919787" y="954087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Name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88" name="Age"/>
          <p:cNvSpPr txBox="1"/>
          <p:nvPr/>
        </p:nvSpPr>
        <p:spPr>
          <a:xfrm>
            <a:off x="18186987" y="3186112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Age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89" name="Job title"/>
          <p:cNvSpPr txBox="1"/>
          <p:nvPr/>
        </p:nvSpPr>
        <p:spPr>
          <a:xfrm>
            <a:off x="19253787" y="6310312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Job title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90" name="Children"/>
          <p:cNvSpPr txBox="1"/>
          <p:nvPr/>
        </p:nvSpPr>
        <p:spPr>
          <a:xfrm>
            <a:off x="17805987" y="10831512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Children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91" name="Personal goals"/>
          <p:cNvSpPr txBox="1"/>
          <p:nvPr/>
        </p:nvSpPr>
        <p:spPr>
          <a:xfrm>
            <a:off x="8267533" y="6265862"/>
            <a:ext cx="3519011" cy="283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Personal goals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92" name="Text"/>
          <p:cNvSpPr txBox="1"/>
          <p:nvPr/>
        </p:nvSpPr>
        <p:spPr>
          <a:xfrm>
            <a:off x="8267533" y="5922962"/>
            <a:ext cx="3519011" cy="113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93" name="Professional goals"/>
          <p:cNvSpPr txBox="1"/>
          <p:nvPr/>
        </p:nvSpPr>
        <p:spPr>
          <a:xfrm>
            <a:off x="9568894" y="10406062"/>
            <a:ext cx="4328835" cy="283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Professional goals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-12434" y="-714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496" name="Customer avatars"/>
          <p:cNvSpPr txBox="1"/>
          <p:nvPr/>
        </p:nvSpPr>
        <p:spPr>
          <a:xfrm>
            <a:off x="-36465" y="1203325"/>
            <a:ext cx="7001711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Customer avatars</a:t>
            </a:r>
          </a:p>
        </p:txBody>
      </p:sp>
      <p:sp>
        <p:nvSpPr>
          <p:cNvPr id="497" name="Woman"/>
          <p:cNvSpPr/>
          <p:nvPr/>
        </p:nvSpPr>
        <p:spPr>
          <a:xfrm>
            <a:off x="13930568" y="3323102"/>
            <a:ext cx="3179194" cy="7958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7" h="21451" fill="norm" stroke="1" extrusionOk="0">
                <a:moveTo>
                  <a:pt x="10767" y="3"/>
                </a:moveTo>
                <a:cubicBezTo>
                  <a:pt x="10163" y="-15"/>
                  <a:pt x="9173" y="50"/>
                  <a:pt x="8379" y="485"/>
                </a:cubicBezTo>
                <a:cubicBezTo>
                  <a:pt x="7869" y="770"/>
                  <a:pt x="7992" y="989"/>
                  <a:pt x="7147" y="1709"/>
                </a:cubicBezTo>
                <a:cubicBezTo>
                  <a:pt x="6047" y="2649"/>
                  <a:pt x="7909" y="2821"/>
                  <a:pt x="6636" y="3320"/>
                </a:cubicBezTo>
                <a:cubicBezTo>
                  <a:pt x="6113" y="3525"/>
                  <a:pt x="6502" y="3869"/>
                  <a:pt x="6502" y="3869"/>
                </a:cubicBezTo>
                <a:cubicBezTo>
                  <a:pt x="6394" y="3885"/>
                  <a:pt x="6207" y="3880"/>
                  <a:pt x="6099" y="3896"/>
                </a:cubicBezTo>
                <a:cubicBezTo>
                  <a:pt x="5550" y="3950"/>
                  <a:pt x="4864" y="4024"/>
                  <a:pt x="4314" y="4395"/>
                </a:cubicBezTo>
                <a:cubicBezTo>
                  <a:pt x="3537" y="4916"/>
                  <a:pt x="1662" y="6006"/>
                  <a:pt x="254" y="6893"/>
                </a:cubicBezTo>
                <a:cubicBezTo>
                  <a:pt x="241" y="6904"/>
                  <a:pt x="226" y="6914"/>
                  <a:pt x="212" y="6920"/>
                </a:cubicBezTo>
                <a:cubicBezTo>
                  <a:pt x="186" y="6941"/>
                  <a:pt x="160" y="6962"/>
                  <a:pt x="133" y="6978"/>
                </a:cubicBezTo>
                <a:cubicBezTo>
                  <a:pt x="-28" y="7113"/>
                  <a:pt x="-54" y="7253"/>
                  <a:pt x="120" y="7398"/>
                </a:cubicBezTo>
                <a:cubicBezTo>
                  <a:pt x="402" y="7629"/>
                  <a:pt x="494" y="7843"/>
                  <a:pt x="883" y="8241"/>
                </a:cubicBezTo>
                <a:cubicBezTo>
                  <a:pt x="1258" y="8633"/>
                  <a:pt x="2132" y="9064"/>
                  <a:pt x="2789" y="9483"/>
                </a:cubicBezTo>
                <a:cubicBezTo>
                  <a:pt x="2950" y="9591"/>
                  <a:pt x="2935" y="9681"/>
                  <a:pt x="3351" y="9923"/>
                </a:cubicBezTo>
                <a:cubicBezTo>
                  <a:pt x="3579" y="10057"/>
                  <a:pt x="3967" y="10040"/>
                  <a:pt x="3820" y="10040"/>
                </a:cubicBezTo>
                <a:cubicBezTo>
                  <a:pt x="4182" y="10051"/>
                  <a:pt x="4546" y="10004"/>
                  <a:pt x="4532" y="10025"/>
                </a:cubicBezTo>
                <a:cubicBezTo>
                  <a:pt x="4331" y="10627"/>
                  <a:pt x="4437" y="11347"/>
                  <a:pt x="4692" y="12094"/>
                </a:cubicBezTo>
                <a:cubicBezTo>
                  <a:pt x="4839" y="12561"/>
                  <a:pt x="6473" y="15069"/>
                  <a:pt x="6527" y="15493"/>
                </a:cubicBezTo>
                <a:cubicBezTo>
                  <a:pt x="6688" y="17357"/>
                  <a:pt x="7279" y="18781"/>
                  <a:pt x="7641" y="19603"/>
                </a:cubicBezTo>
                <a:cubicBezTo>
                  <a:pt x="7668" y="19651"/>
                  <a:pt x="7723" y="19673"/>
                  <a:pt x="7763" y="19673"/>
                </a:cubicBezTo>
                <a:cubicBezTo>
                  <a:pt x="7790" y="19673"/>
                  <a:pt x="7857" y="19684"/>
                  <a:pt x="7951" y="19700"/>
                </a:cubicBezTo>
                <a:cubicBezTo>
                  <a:pt x="7965" y="20098"/>
                  <a:pt x="8258" y="20001"/>
                  <a:pt x="7775" y="20313"/>
                </a:cubicBezTo>
                <a:cubicBezTo>
                  <a:pt x="7494" y="20495"/>
                  <a:pt x="6838" y="20688"/>
                  <a:pt x="6891" y="21026"/>
                </a:cubicBezTo>
                <a:cubicBezTo>
                  <a:pt x="6905" y="21150"/>
                  <a:pt x="6973" y="21215"/>
                  <a:pt x="7214" y="21307"/>
                </a:cubicBezTo>
                <a:cubicBezTo>
                  <a:pt x="7536" y="21419"/>
                  <a:pt x="8649" y="21585"/>
                  <a:pt x="9694" y="21268"/>
                </a:cubicBezTo>
                <a:cubicBezTo>
                  <a:pt x="10231" y="21107"/>
                  <a:pt x="9893" y="20801"/>
                  <a:pt x="10000" y="20672"/>
                </a:cubicBezTo>
                <a:cubicBezTo>
                  <a:pt x="10148" y="20511"/>
                  <a:pt x="10348" y="20420"/>
                  <a:pt x="10214" y="20027"/>
                </a:cubicBezTo>
                <a:cubicBezTo>
                  <a:pt x="10187" y="19947"/>
                  <a:pt x="10096" y="19803"/>
                  <a:pt x="10042" y="19690"/>
                </a:cubicBezTo>
                <a:cubicBezTo>
                  <a:pt x="10176" y="19669"/>
                  <a:pt x="10281" y="19642"/>
                  <a:pt x="10281" y="19609"/>
                </a:cubicBezTo>
                <a:cubicBezTo>
                  <a:pt x="10294" y="19174"/>
                  <a:pt x="10309" y="18942"/>
                  <a:pt x="10268" y="18287"/>
                </a:cubicBezTo>
                <a:cubicBezTo>
                  <a:pt x="10228" y="17798"/>
                  <a:pt x="10243" y="17454"/>
                  <a:pt x="10176" y="16944"/>
                </a:cubicBezTo>
                <a:cubicBezTo>
                  <a:pt x="10109" y="16390"/>
                  <a:pt x="10015" y="16449"/>
                  <a:pt x="9908" y="15896"/>
                </a:cubicBezTo>
                <a:cubicBezTo>
                  <a:pt x="9868" y="15660"/>
                  <a:pt x="9825" y="15434"/>
                  <a:pt x="9879" y="15193"/>
                </a:cubicBezTo>
                <a:cubicBezTo>
                  <a:pt x="9892" y="15101"/>
                  <a:pt x="9987" y="14456"/>
                  <a:pt x="10000" y="14365"/>
                </a:cubicBezTo>
                <a:cubicBezTo>
                  <a:pt x="10027" y="13312"/>
                  <a:pt x="10097" y="12899"/>
                  <a:pt x="10231" y="11852"/>
                </a:cubicBezTo>
                <a:cubicBezTo>
                  <a:pt x="10257" y="11766"/>
                  <a:pt x="10376" y="11717"/>
                  <a:pt x="10469" y="11803"/>
                </a:cubicBezTo>
                <a:cubicBezTo>
                  <a:pt x="11207" y="12464"/>
                  <a:pt x="11555" y="12812"/>
                  <a:pt x="12145" y="13452"/>
                </a:cubicBezTo>
                <a:cubicBezTo>
                  <a:pt x="12615" y="13962"/>
                  <a:pt x="13770" y="15290"/>
                  <a:pt x="13851" y="15532"/>
                </a:cubicBezTo>
                <a:cubicBezTo>
                  <a:pt x="13985" y="15978"/>
                  <a:pt x="14184" y="16417"/>
                  <a:pt x="14345" y="16965"/>
                </a:cubicBezTo>
                <a:cubicBezTo>
                  <a:pt x="14640" y="17948"/>
                  <a:pt x="15661" y="19270"/>
                  <a:pt x="15795" y="19517"/>
                </a:cubicBezTo>
                <a:cubicBezTo>
                  <a:pt x="15822" y="19565"/>
                  <a:pt x="15834" y="19592"/>
                  <a:pt x="15874" y="19630"/>
                </a:cubicBezTo>
                <a:cubicBezTo>
                  <a:pt x="15888" y="19640"/>
                  <a:pt x="16007" y="19658"/>
                  <a:pt x="16168" y="19663"/>
                </a:cubicBezTo>
                <a:cubicBezTo>
                  <a:pt x="16221" y="19851"/>
                  <a:pt x="16234" y="20173"/>
                  <a:pt x="15912" y="20420"/>
                </a:cubicBezTo>
                <a:cubicBezTo>
                  <a:pt x="15631" y="20641"/>
                  <a:pt x="16113" y="20946"/>
                  <a:pt x="16113" y="20946"/>
                </a:cubicBezTo>
                <a:cubicBezTo>
                  <a:pt x="16408" y="21042"/>
                  <a:pt x="16743" y="21091"/>
                  <a:pt x="17186" y="21080"/>
                </a:cubicBezTo>
                <a:cubicBezTo>
                  <a:pt x="17615" y="21075"/>
                  <a:pt x="17884" y="21161"/>
                  <a:pt x="17978" y="21187"/>
                </a:cubicBezTo>
                <a:cubicBezTo>
                  <a:pt x="18031" y="21204"/>
                  <a:pt x="18057" y="21209"/>
                  <a:pt x="18057" y="21209"/>
                </a:cubicBezTo>
                <a:cubicBezTo>
                  <a:pt x="18057" y="21209"/>
                  <a:pt x="19373" y="21440"/>
                  <a:pt x="20848" y="21344"/>
                </a:cubicBezTo>
                <a:cubicBezTo>
                  <a:pt x="21478" y="21317"/>
                  <a:pt x="21546" y="21161"/>
                  <a:pt x="21104" y="20946"/>
                </a:cubicBezTo>
                <a:cubicBezTo>
                  <a:pt x="20447" y="20618"/>
                  <a:pt x="19682" y="20571"/>
                  <a:pt x="19361" y="20367"/>
                </a:cubicBezTo>
                <a:cubicBezTo>
                  <a:pt x="18771" y="19991"/>
                  <a:pt x="18409" y="19910"/>
                  <a:pt x="18288" y="19620"/>
                </a:cubicBezTo>
                <a:cubicBezTo>
                  <a:pt x="18449" y="19598"/>
                  <a:pt x="18543" y="19583"/>
                  <a:pt x="18543" y="19583"/>
                </a:cubicBezTo>
                <a:cubicBezTo>
                  <a:pt x="18543" y="19583"/>
                  <a:pt x="18461" y="19087"/>
                  <a:pt x="18368" y="18765"/>
                </a:cubicBezTo>
                <a:cubicBezTo>
                  <a:pt x="18126" y="17922"/>
                  <a:pt x="18046" y="17332"/>
                  <a:pt x="17965" y="16870"/>
                </a:cubicBezTo>
                <a:cubicBezTo>
                  <a:pt x="17831" y="16053"/>
                  <a:pt x="17360" y="15671"/>
                  <a:pt x="17253" y="15402"/>
                </a:cubicBezTo>
                <a:cubicBezTo>
                  <a:pt x="16851" y="14452"/>
                  <a:pt x="16690" y="14372"/>
                  <a:pt x="16449" y="13378"/>
                </a:cubicBezTo>
                <a:cubicBezTo>
                  <a:pt x="16408" y="13195"/>
                  <a:pt x="16221" y="11911"/>
                  <a:pt x="15912" y="11159"/>
                </a:cubicBezTo>
                <a:cubicBezTo>
                  <a:pt x="15738" y="10734"/>
                  <a:pt x="15405" y="10370"/>
                  <a:pt x="15137" y="9967"/>
                </a:cubicBezTo>
                <a:cubicBezTo>
                  <a:pt x="15218" y="10096"/>
                  <a:pt x="15269" y="9913"/>
                  <a:pt x="15564" y="9886"/>
                </a:cubicBezTo>
                <a:cubicBezTo>
                  <a:pt x="16208" y="9832"/>
                  <a:pt x="16476" y="9686"/>
                  <a:pt x="16838" y="9498"/>
                </a:cubicBezTo>
                <a:cubicBezTo>
                  <a:pt x="17723" y="9020"/>
                  <a:pt x="20312" y="7812"/>
                  <a:pt x="20714" y="7469"/>
                </a:cubicBezTo>
                <a:cubicBezTo>
                  <a:pt x="20888" y="7318"/>
                  <a:pt x="21195" y="7000"/>
                  <a:pt x="21208" y="6839"/>
                </a:cubicBezTo>
                <a:cubicBezTo>
                  <a:pt x="21222" y="6646"/>
                  <a:pt x="20727" y="6421"/>
                  <a:pt x="20580" y="6292"/>
                </a:cubicBezTo>
                <a:cubicBezTo>
                  <a:pt x="20379" y="6120"/>
                  <a:pt x="19881" y="5825"/>
                  <a:pt x="19599" y="5669"/>
                </a:cubicBezTo>
                <a:cubicBezTo>
                  <a:pt x="18889" y="5277"/>
                  <a:pt x="18528" y="5179"/>
                  <a:pt x="17496" y="4690"/>
                </a:cubicBezTo>
                <a:cubicBezTo>
                  <a:pt x="17335" y="4615"/>
                  <a:pt x="16586" y="4008"/>
                  <a:pt x="15862" y="3884"/>
                </a:cubicBezTo>
                <a:cubicBezTo>
                  <a:pt x="15192" y="3766"/>
                  <a:pt x="13968" y="3767"/>
                  <a:pt x="13968" y="3767"/>
                </a:cubicBezTo>
                <a:cubicBezTo>
                  <a:pt x="14116" y="3536"/>
                  <a:pt x="13620" y="3418"/>
                  <a:pt x="13620" y="3149"/>
                </a:cubicBezTo>
                <a:cubicBezTo>
                  <a:pt x="13620" y="2607"/>
                  <a:pt x="15057" y="2853"/>
                  <a:pt x="13729" y="1365"/>
                </a:cubicBezTo>
                <a:cubicBezTo>
                  <a:pt x="13595" y="1220"/>
                  <a:pt x="13324" y="554"/>
                  <a:pt x="12426" y="334"/>
                </a:cubicBezTo>
                <a:cubicBezTo>
                  <a:pt x="12305" y="302"/>
                  <a:pt x="12051" y="279"/>
                  <a:pt x="11957" y="236"/>
                </a:cubicBezTo>
                <a:cubicBezTo>
                  <a:pt x="11796" y="172"/>
                  <a:pt x="11555" y="87"/>
                  <a:pt x="11219" y="38"/>
                </a:cubicBezTo>
                <a:cubicBezTo>
                  <a:pt x="11126" y="25"/>
                  <a:pt x="10968" y="9"/>
                  <a:pt x="10767" y="3"/>
                </a:cubicBezTo>
                <a:close/>
                <a:moveTo>
                  <a:pt x="15514" y="5645"/>
                </a:moveTo>
                <a:cubicBezTo>
                  <a:pt x="15647" y="5640"/>
                  <a:pt x="15796" y="5665"/>
                  <a:pt x="15967" y="5723"/>
                </a:cubicBezTo>
                <a:cubicBezTo>
                  <a:pt x="16731" y="5981"/>
                  <a:pt x="18812" y="6904"/>
                  <a:pt x="18812" y="7022"/>
                </a:cubicBezTo>
                <a:cubicBezTo>
                  <a:pt x="18812" y="7113"/>
                  <a:pt x="18490" y="7365"/>
                  <a:pt x="17806" y="7838"/>
                </a:cubicBezTo>
                <a:cubicBezTo>
                  <a:pt x="17350" y="8155"/>
                  <a:pt x="16894" y="8365"/>
                  <a:pt x="16264" y="8763"/>
                </a:cubicBezTo>
                <a:cubicBezTo>
                  <a:pt x="16224" y="8790"/>
                  <a:pt x="15967" y="8972"/>
                  <a:pt x="15686" y="8961"/>
                </a:cubicBezTo>
                <a:cubicBezTo>
                  <a:pt x="15686" y="8961"/>
                  <a:pt x="15299" y="8919"/>
                  <a:pt x="14923" y="8817"/>
                </a:cubicBezTo>
                <a:cubicBezTo>
                  <a:pt x="14575" y="8720"/>
                  <a:pt x="14186" y="8736"/>
                  <a:pt x="14186" y="8758"/>
                </a:cubicBezTo>
                <a:cubicBezTo>
                  <a:pt x="14186" y="8763"/>
                  <a:pt x="13824" y="8521"/>
                  <a:pt x="13851" y="8021"/>
                </a:cubicBezTo>
                <a:cubicBezTo>
                  <a:pt x="13891" y="7054"/>
                  <a:pt x="14277" y="6722"/>
                  <a:pt x="14559" y="6340"/>
                </a:cubicBezTo>
                <a:cubicBezTo>
                  <a:pt x="14861" y="5938"/>
                  <a:pt x="15116" y="5661"/>
                  <a:pt x="15514" y="5645"/>
                </a:cubicBezTo>
                <a:close/>
                <a:moveTo>
                  <a:pt x="5395" y="5887"/>
                </a:moveTo>
                <a:cubicBezTo>
                  <a:pt x="5545" y="5876"/>
                  <a:pt x="5689" y="5902"/>
                  <a:pt x="5722" y="6028"/>
                </a:cubicBezTo>
                <a:cubicBezTo>
                  <a:pt x="5749" y="6120"/>
                  <a:pt x="5832" y="6280"/>
                  <a:pt x="5886" y="6414"/>
                </a:cubicBezTo>
                <a:cubicBezTo>
                  <a:pt x="6060" y="6844"/>
                  <a:pt x="6366" y="6931"/>
                  <a:pt x="6393" y="7210"/>
                </a:cubicBezTo>
                <a:cubicBezTo>
                  <a:pt x="6527" y="8430"/>
                  <a:pt x="5806" y="8382"/>
                  <a:pt x="5404" y="8919"/>
                </a:cubicBezTo>
                <a:cubicBezTo>
                  <a:pt x="5337" y="8903"/>
                  <a:pt x="4707" y="8988"/>
                  <a:pt x="4130" y="9095"/>
                </a:cubicBezTo>
                <a:cubicBezTo>
                  <a:pt x="3419" y="8778"/>
                  <a:pt x="3068" y="7651"/>
                  <a:pt x="2559" y="7281"/>
                </a:cubicBezTo>
                <a:cubicBezTo>
                  <a:pt x="2291" y="7082"/>
                  <a:pt x="3164" y="6834"/>
                  <a:pt x="3807" y="6544"/>
                </a:cubicBezTo>
                <a:cubicBezTo>
                  <a:pt x="4304" y="6323"/>
                  <a:pt x="4516" y="6228"/>
                  <a:pt x="5052" y="5964"/>
                </a:cubicBezTo>
                <a:cubicBezTo>
                  <a:pt x="5092" y="5946"/>
                  <a:pt x="5246" y="5898"/>
                  <a:pt x="5395" y="5887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98" name="Name"/>
          <p:cNvSpPr txBox="1"/>
          <p:nvPr/>
        </p:nvSpPr>
        <p:spPr>
          <a:xfrm>
            <a:off x="13919787" y="954087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Name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499" name="Age"/>
          <p:cNvSpPr txBox="1"/>
          <p:nvPr/>
        </p:nvSpPr>
        <p:spPr>
          <a:xfrm>
            <a:off x="18186987" y="3186112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Age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500" name="Job title"/>
          <p:cNvSpPr txBox="1"/>
          <p:nvPr/>
        </p:nvSpPr>
        <p:spPr>
          <a:xfrm>
            <a:off x="19253787" y="6310312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Job title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501" name="Children"/>
          <p:cNvSpPr txBox="1"/>
          <p:nvPr/>
        </p:nvSpPr>
        <p:spPr>
          <a:xfrm>
            <a:off x="17805987" y="10831512"/>
            <a:ext cx="3519011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Children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502" name="Personal goals"/>
          <p:cNvSpPr txBox="1"/>
          <p:nvPr/>
        </p:nvSpPr>
        <p:spPr>
          <a:xfrm>
            <a:off x="8267533" y="6265862"/>
            <a:ext cx="3519011" cy="283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Personal goals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503" name="Family goals"/>
          <p:cNvSpPr txBox="1"/>
          <p:nvPr/>
        </p:nvSpPr>
        <p:spPr>
          <a:xfrm>
            <a:off x="9398587" y="2760662"/>
            <a:ext cx="3519011" cy="283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Family goals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504" name="Text"/>
          <p:cNvSpPr txBox="1"/>
          <p:nvPr/>
        </p:nvSpPr>
        <p:spPr>
          <a:xfrm>
            <a:off x="8267533" y="5922962"/>
            <a:ext cx="3519011" cy="113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505" name="Professional goals"/>
          <p:cNvSpPr txBox="1"/>
          <p:nvPr/>
        </p:nvSpPr>
        <p:spPr>
          <a:xfrm>
            <a:off x="9568894" y="10406062"/>
            <a:ext cx="4328835" cy="283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Professional goals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iStock-622772762.jpg" descr="iStock-622772762.jpg"/>
          <p:cNvPicPr>
            <a:picLocks noChangeAspect="1"/>
          </p:cNvPicPr>
          <p:nvPr/>
        </p:nvPicPr>
        <p:blipFill>
          <a:blip r:embed="rId2">
            <a:extLst/>
          </a:blip>
          <a:srcRect l="25511" t="0" r="42006" b="0"/>
          <a:stretch>
            <a:fillRect/>
          </a:stretch>
        </p:blipFill>
        <p:spPr>
          <a:xfrm>
            <a:off x="-18960" y="-133834"/>
            <a:ext cx="6966733" cy="14298747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Customer avatars"/>
          <p:cNvSpPr txBox="1"/>
          <p:nvPr/>
        </p:nvSpPr>
        <p:spPr>
          <a:xfrm>
            <a:off x="-36465" y="1203325"/>
            <a:ext cx="6742242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Customer avatars</a:t>
            </a:r>
          </a:p>
        </p:txBody>
      </p:sp>
      <p:sp>
        <p:nvSpPr>
          <p:cNvPr id="509" name="What is motivating them to buy something?…"/>
          <p:cNvSpPr txBox="1"/>
          <p:nvPr/>
        </p:nvSpPr>
        <p:spPr>
          <a:xfrm>
            <a:off x="8839787" y="3357562"/>
            <a:ext cx="14835505" cy="11293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457200"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What is motivating them to buy something?</a:t>
            </a:r>
          </a:p>
          <a:p>
            <a:pPr algn="l" defTabSz="457200"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457200"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Why is your option the best?</a:t>
            </a:r>
          </a:p>
          <a:p>
            <a:pPr algn="l" defTabSz="457200"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457200"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How would your option make them feel?</a:t>
            </a:r>
          </a:p>
          <a:p>
            <a:pPr algn="l" defTabSz="457200"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457200"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What changes would it make to their daily life? Confidence? etc.</a:t>
            </a:r>
          </a:p>
          <a:p>
            <a:pPr algn="l" defTabSz="457200"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457200"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What other options can you offer them that your competitors can't?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iStock-609087476.jpg" descr="iStock-609087476.jpg"/>
          <p:cNvPicPr>
            <a:picLocks noChangeAspect="1"/>
          </p:cNvPicPr>
          <p:nvPr/>
        </p:nvPicPr>
        <p:blipFill>
          <a:blip r:embed="rId2">
            <a:extLst/>
          </a:blip>
          <a:srcRect l="40569" t="0" r="26582" b="1847"/>
          <a:stretch>
            <a:fillRect/>
          </a:stretch>
        </p:blipFill>
        <p:spPr>
          <a:xfrm>
            <a:off x="-2652" y="-46174"/>
            <a:ext cx="6924190" cy="13808564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Painting a thousand words"/>
          <p:cNvSpPr txBox="1"/>
          <p:nvPr/>
        </p:nvSpPr>
        <p:spPr>
          <a:xfrm>
            <a:off x="6794" y="657436"/>
            <a:ext cx="6496775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Painting a thousand words</a:t>
            </a:r>
          </a:p>
        </p:txBody>
      </p:sp>
      <p:sp>
        <p:nvSpPr>
          <p:cNvPr id="513" name="Circle"/>
          <p:cNvSpPr/>
          <p:nvPr/>
        </p:nvSpPr>
        <p:spPr>
          <a:xfrm>
            <a:off x="13843000" y="5589041"/>
            <a:ext cx="3350717" cy="3350718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4" name="Vision…"/>
          <p:cNvSpPr txBox="1"/>
          <p:nvPr/>
        </p:nvSpPr>
        <p:spPr>
          <a:xfrm>
            <a:off x="13792885" y="6557078"/>
            <a:ext cx="3450947" cy="339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Vision </a:t>
            </a:r>
          </a:p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board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iStock-609087476.jpg" descr="iStock-609087476.jpg"/>
          <p:cNvPicPr>
            <a:picLocks noChangeAspect="1"/>
          </p:cNvPicPr>
          <p:nvPr/>
        </p:nvPicPr>
        <p:blipFill>
          <a:blip r:embed="rId2">
            <a:extLst/>
          </a:blip>
          <a:srcRect l="40569" t="0" r="26582" b="1847"/>
          <a:stretch>
            <a:fillRect/>
          </a:stretch>
        </p:blipFill>
        <p:spPr>
          <a:xfrm>
            <a:off x="-2652" y="-46174"/>
            <a:ext cx="6924190" cy="13808564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Painting a thousand words"/>
          <p:cNvSpPr txBox="1"/>
          <p:nvPr/>
        </p:nvSpPr>
        <p:spPr>
          <a:xfrm>
            <a:off x="6794" y="657436"/>
            <a:ext cx="6496775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Painting a thousand words</a:t>
            </a:r>
          </a:p>
        </p:txBody>
      </p:sp>
      <p:sp>
        <p:nvSpPr>
          <p:cNvPr id="518" name="Circle"/>
          <p:cNvSpPr/>
          <p:nvPr/>
        </p:nvSpPr>
        <p:spPr>
          <a:xfrm>
            <a:off x="13843000" y="5589041"/>
            <a:ext cx="3350717" cy="3350718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19" name="Vision…"/>
          <p:cNvSpPr txBox="1"/>
          <p:nvPr/>
        </p:nvSpPr>
        <p:spPr>
          <a:xfrm>
            <a:off x="13792885" y="6557078"/>
            <a:ext cx="3450947" cy="339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Vision </a:t>
            </a:r>
          </a:p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board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520" name="Line"/>
          <p:cNvSpPr/>
          <p:nvPr/>
        </p:nvSpPr>
        <p:spPr>
          <a:xfrm flipV="1">
            <a:off x="15518358" y="4225094"/>
            <a:ext cx="1" cy="11217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1" name="Oval"/>
          <p:cNvSpPr/>
          <p:nvPr/>
        </p:nvSpPr>
        <p:spPr>
          <a:xfrm>
            <a:off x="14202271" y="1115521"/>
            <a:ext cx="2632175" cy="275907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2" name="Images"/>
          <p:cNvSpPr txBox="1"/>
          <p:nvPr/>
        </p:nvSpPr>
        <p:spPr>
          <a:xfrm>
            <a:off x="14502200" y="2203815"/>
            <a:ext cx="2032317" cy="263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Images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iStock-609087476.jpg" descr="iStock-609087476.jpg"/>
          <p:cNvPicPr>
            <a:picLocks noChangeAspect="1"/>
          </p:cNvPicPr>
          <p:nvPr/>
        </p:nvPicPr>
        <p:blipFill>
          <a:blip r:embed="rId2">
            <a:extLst/>
          </a:blip>
          <a:srcRect l="40569" t="0" r="26582" b="1847"/>
          <a:stretch>
            <a:fillRect/>
          </a:stretch>
        </p:blipFill>
        <p:spPr>
          <a:xfrm>
            <a:off x="-2652" y="-46174"/>
            <a:ext cx="6924190" cy="13808564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Painting a thousand words"/>
          <p:cNvSpPr txBox="1"/>
          <p:nvPr/>
        </p:nvSpPr>
        <p:spPr>
          <a:xfrm>
            <a:off x="6794" y="657436"/>
            <a:ext cx="6496775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Painting a thousand words</a:t>
            </a:r>
          </a:p>
        </p:txBody>
      </p:sp>
      <p:sp>
        <p:nvSpPr>
          <p:cNvPr id="526" name="Circle"/>
          <p:cNvSpPr/>
          <p:nvPr/>
        </p:nvSpPr>
        <p:spPr>
          <a:xfrm>
            <a:off x="13843000" y="5589041"/>
            <a:ext cx="3350717" cy="3350718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7" name="Vision…"/>
          <p:cNvSpPr txBox="1"/>
          <p:nvPr/>
        </p:nvSpPr>
        <p:spPr>
          <a:xfrm>
            <a:off x="13792885" y="6557078"/>
            <a:ext cx="3450947" cy="339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Vision </a:t>
            </a:r>
          </a:p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board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528" name="Line"/>
          <p:cNvSpPr/>
          <p:nvPr/>
        </p:nvSpPr>
        <p:spPr>
          <a:xfrm flipV="1">
            <a:off x="15518358" y="4225094"/>
            <a:ext cx="1" cy="11217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29" name="Oval"/>
          <p:cNvSpPr/>
          <p:nvPr/>
        </p:nvSpPr>
        <p:spPr>
          <a:xfrm>
            <a:off x="14202271" y="1115521"/>
            <a:ext cx="2632175" cy="275907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30" name="Images"/>
          <p:cNvSpPr txBox="1"/>
          <p:nvPr/>
        </p:nvSpPr>
        <p:spPr>
          <a:xfrm>
            <a:off x="14502200" y="2203815"/>
            <a:ext cx="2032317" cy="263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Images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531" name="Line"/>
          <p:cNvSpPr/>
          <p:nvPr/>
        </p:nvSpPr>
        <p:spPr>
          <a:xfrm>
            <a:off x="17144586" y="8449614"/>
            <a:ext cx="721020" cy="85927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534" name="Group"/>
          <p:cNvGrpSpPr/>
          <p:nvPr/>
        </p:nvGrpSpPr>
        <p:grpSpPr>
          <a:xfrm>
            <a:off x="17616186" y="9377546"/>
            <a:ext cx="2632175" cy="3656871"/>
            <a:chOff x="0" y="0"/>
            <a:chExt cx="2632174" cy="3656869"/>
          </a:xfrm>
        </p:grpSpPr>
        <p:sp>
          <p:nvSpPr>
            <p:cNvPr id="532" name="Oval"/>
            <p:cNvSpPr/>
            <p:nvPr/>
          </p:nvSpPr>
          <p:spPr>
            <a:xfrm>
              <a:off x="0" y="0"/>
              <a:ext cx="2632175" cy="2759075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33" name="Words"/>
            <p:cNvSpPr txBox="1"/>
            <p:nvPr/>
          </p:nvSpPr>
          <p:spPr>
            <a:xfrm>
              <a:off x="0" y="1024794"/>
              <a:ext cx="2632175" cy="263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Words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iStock-609087476.jpg" descr="iStock-609087476.jpg"/>
          <p:cNvPicPr>
            <a:picLocks noChangeAspect="1"/>
          </p:cNvPicPr>
          <p:nvPr/>
        </p:nvPicPr>
        <p:blipFill>
          <a:blip r:embed="rId2">
            <a:extLst/>
          </a:blip>
          <a:srcRect l="40569" t="0" r="26582" b="1847"/>
          <a:stretch>
            <a:fillRect/>
          </a:stretch>
        </p:blipFill>
        <p:spPr>
          <a:xfrm>
            <a:off x="-2652" y="-46174"/>
            <a:ext cx="6924190" cy="13808564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Painting a thousand words"/>
          <p:cNvSpPr txBox="1"/>
          <p:nvPr/>
        </p:nvSpPr>
        <p:spPr>
          <a:xfrm>
            <a:off x="6794" y="657436"/>
            <a:ext cx="6496775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Painting a thousand words</a:t>
            </a:r>
          </a:p>
        </p:txBody>
      </p:sp>
      <p:grpSp>
        <p:nvGrpSpPr>
          <p:cNvPr id="551" name="Group"/>
          <p:cNvGrpSpPr/>
          <p:nvPr/>
        </p:nvGrpSpPr>
        <p:grpSpPr>
          <a:xfrm>
            <a:off x="10788355" y="1115521"/>
            <a:ext cx="9460006" cy="11918896"/>
            <a:chOff x="0" y="0"/>
            <a:chExt cx="9460005" cy="11918894"/>
          </a:xfrm>
        </p:grpSpPr>
        <p:sp>
          <p:nvSpPr>
            <p:cNvPr id="538" name="Circle"/>
            <p:cNvSpPr/>
            <p:nvPr/>
          </p:nvSpPr>
          <p:spPr>
            <a:xfrm>
              <a:off x="3054644" y="4473520"/>
              <a:ext cx="3350717" cy="335071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39" name="Vision…"/>
            <p:cNvSpPr txBox="1"/>
            <p:nvPr/>
          </p:nvSpPr>
          <p:spPr>
            <a:xfrm>
              <a:off x="3004529" y="5441557"/>
              <a:ext cx="3450947" cy="3394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4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Vision </a:t>
              </a:r>
            </a:p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4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board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  <p:sp>
          <p:nvSpPr>
            <p:cNvPr id="540" name="Line"/>
            <p:cNvSpPr/>
            <p:nvPr/>
          </p:nvSpPr>
          <p:spPr>
            <a:xfrm flipV="1">
              <a:off x="4730003" y="3109573"/>
              <a:ext cx="1" cy="112170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41" name="Oval"/>
            <p:cNvSpPr/>
            <p:nvPr/>
          </p:nvSpPr>
          <p:spPr>
            <a:xfrm>
              <a:off x="3413915" y="0"/>
              <a:ext cx="2632175" cy="2759075"/>
            </a:xfrm>
            <a:prstGeom prst="ellipse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42" name="Images"/>
            <p:cNvSpPr txBox="1"/>
            <p:nvPr/>
          </p:nvSpPr>
          <p:spPr>
            <a:xfrm>
              <a:off x="3713844" y="1088294"/>
              <a:ext cx="2032317" cy="2632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17859">
                <a:tabLst>
                  <a:tab pos="495300" algn="l"/>
                  <a:tab pos="990600" algn="l"/>
                  <a:tab pos="1498600" algn="l"/>
                  <a:tab pos="1993900" algn="l"/>
                  <a:tab pos="2489200" algn="l"/>
                  <a:tab pos="2997200" algn="l"/>
                  <a:tab pos="3492500" algn="l"/>
                  <a:tab pos="4000500" algn="l"/>
                  <a:tab pos="4495800" algn="l"/>
                  <a:tab pos="4991100" algn="l"/>
                  <a:tab pos="5499100" algn="l"/>
                  <a:tab pos="5994400" algn="l"/>
                </a:tabLst>
                <a:defRPr b="0" sz="33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Lato Regular"/>
                </a:defRPr>
              </a:pPr>
              <a:r>
                <a:t>Images</a:t>
              </a: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  <a:endParaRPr>
                <a:solidFill>
                  <a:srgbClr val="5E5E5E"/>
                </a:solidFill>
              </a:endParaR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  <a:p>
              <a:pPr algn="l">
                <a:defRPr b="0">
                  <a:latin typeface="+mj-lt"/>
                  <a:ea typeface="+mj-ea"/>
                  <a:cs typeface="+mj-cs"/>
                  <a:sym typeface="Lato Regular"/>
                </a:defRPr>
              </a:pPr>
            </a:p>
          </p:txBody>
        </p:sp>
        <p:sp>
          <p:nvSpPr>
            <p:cNvPr id="543" name="Line"/>
            <p:cNvSpPr/>
            <p:nvPr/>
          </p:nvSpPr>
          <p:spPr>
            <a:xfrm flipH="1">
              <a:off x="2414735" y="7334093"/>
              <a:ext cx="721020" cy="85927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grpSp>
          <p:nvGrpSpPr>
            <p:cNvPr id="546" name="Group"/>
            <p:cNvGrpSpPr/>
            <p:nvPr/>
          </p:nvGrpSpPr>
          <p:grpSpPr>
            <a:xfrm>
              <a:off x="0" y="8262025"/>
              <a:ext cx="2632175" cy="3656870"/>
              <a:chOff x="0" y="0"/>
              <a:chExt cx="2632174" cy="3656869"/>
            </a:xfrm>
          </p:grpSpPr>
          <p:sp>
            <p:nvSpPr>
              <p:cNvPr id="544" name="Oval"/>
              <p:cNvSpPr/>
              <p:nvPr/>
            </p:nvSpPr>
            <p:spPr>
              <a:xfrm>
                <a:off x="0" y="0"/>
                <a:ext cx="2632175" cy="2759075"/>
              </a:xfrm>
              <a:prstGeom prst="ellipse">
                <a:avLst/>
              </a:pr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0"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545" name="Patterns"/>
              <p:cNvSpPr txBox="1"/>
              <p:nvPr/>
            </p:nvSpPr>
            <p:spPr>
              <a:xfrm>
                <a:off x="0" y="1024794"/>
                <a:ext cx="2632175" cy="26320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/>
              <a:p>
                <a:pPr defTabSz="17859">
                  <a:tabLst>
                    <a:tab pos="495300" algn="l"/>
                    <a:tab pos="990600" algn="l"/>
                    <a:tab pos="1498600" algn="l"/>
                    <a:tab pos="1993900" algn="l"/>
                    <a:tab pos="2489200" algn="l"/>
                    <a:tab pos="2997200" algn="l"/>
                    <a:tab pos="3492500" algn="l"/>
                    <a:tab pos="4000500" algn="l"/>
                    <a:tab pos="4495800" algn="l"/>
                    <a:tab pos="4991100" algn="l"/>
                    <a:tab pos="5499100" algn="l"/>
                    <a:tab pos="5994400" algn="l"/>
                  </a:tabLst>
                  <a:defRPr b="0" sz="33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Lato Regular"/>
                  </a:defRPr>
                </a:pPr>
                <a:r>
                  <a:t>Patterns</a:t>
                </a:r>
              </a:p>
              <a:p>
                <a:pPr algn="l">
                  <a:defRPr b="0">
                    <a:latin typeface="+mj-lt"/>
                    <a:ea typeface="+mj-ea"/>
                    <a:cs typeface="+mj-cs"/>
                    <a:sym typeface="Lato Regular"/>
                  </a:defRPr>
                </a:pPr>
                <a:endParaRPr>
                  <a:solidFill>
                    <a:srgbClr val="5E5E5E"/>
                  </a:solidFill>
                </a:endParaRPr>
              </a:p>
              <a:p>
                <a:pPr algn="l">
                  <a:defRPr b="0">
                    <a:latin typeface="+mj-lt"/>
                    <a:ea typeface="+mj-ea"/>
                    <a:cs typeface="+mj-cs"/>
                    <a:sym typeface="Lato Regular"/>
                  </a:defRPr>
                </a:pPr>
              </a:p>
              <a:p>
                <a:pPr algn="l">
                  <a:defRPr b="0">
                    <a:latin typeface="+mj-lt"/>
                    <a:ea typeface="+mj-ea"/>
                    <a:cs typeface="+mj-cs"/>
                    <a:sym typeface="Lato Regular"/>
                  </a:defRPr>
                </a:pPr>
              </a:p>
            </p:txBody>
          </p:sp>
        </p:grpSp>
        <p:sp>
          <p:nvSpPr>
            <p:cNvPr id="547" name="Line"/>
            <p:cNvSpPr/>
            <p:nvPr/>
          </p:nvSpPr>
          <p:spPr>
            <a:xfrm>
              <a:off x="6356231" y="7334093"/>
              <a:ext cx="721019" cy="85927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grpSp>
          <p:nvGrpSpPr>
            <p:cNvPr id="550" name="Group"/>
            <p:cNvGrpSpPr/>
            <p:nvPr/>
          </p:nvGrpSpPr>
          <p:grpSpPr>
            <a:xfrm>
              <a:off x="6827831" y="8262025"/>
              <a:ext cx="2632175" cy="3656870"/>
              <a:chOff x="0" y="0"/>
              <a:chExt cx="2632174" cy="3656869"/>
            </a:xfrm>
          </p:grpSpPr>
          <p:sp>
            <p:nvSpPr>
              <p:cNvPr id="548" name="Oval"/>
              <p:cNvSpPr/>
              <p:nvPr/>
            </p:nvSpPr>
            <p:spPr>
              <a:xfrm>
                <a:off x="0" y="0"/>
                <a:ext cx="2632175" cy="2759075"/>
              </a:xfrm>
              <a:prstGeom prst="ellipse">
                <a:avLst/>
              </a:prstGeom>
              <a:solidFill>
                <a:srgbClr val="5E5E5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b="0" sz="30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549" name="Words"/>
              <p:cNvSpPr txBox="1"/>
              <p:nvPr/>
            </p:nvSpPr>
            <p:spPr>
              <a:xfrm>
                <a:off x="0" y="1024794"/>
                <a:ext cx="2632175" cy="26320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spAutoFit/>
              </a:bodyPr>
              <a:lstStyle/>
              <a:p>
                <a:pPr defTabSz="17859">
                  <a:tabLst>
                    <a:tab pos="495300" algn="l"/>
                    <a:tab pos="990600" algn="l"/>
                    <a:tab pos="1498600" algn="l"/>
                    <a:tab pos="1993900" algn="l"/>
                    <a:tab pos="2489200" algn="l"/>
                    <a:tab pos="2997200" algn="l"/>
                    <a:tab pos="3492500" algn="l"/>
                    <a:tab pos="4000500" algn="l"/>
                    <a:tab pos="4495800" algn="l"/>
                    <a:tab pos="4991100" algn="l"/>
                    <a:tab pos="5499100" algn="l"/>
                    <a:tab pos="5994400" algn="l"/>
                  </a:tabLst>
                  <a:defRPr b="0" sz="33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Lato Regular"/>
                  </a:defRPr>
                </a:pPr>
                <a:r>
                  <a:t>Words</a:t>
                </a:r>
              </a:p>
              <a:p>
                <a:pPr algn="l">
                  <a:defRPr b="0">
                    <a:latin typeface="+mj-lt"/>
                    <a:ea typeface="+mj-ea"/>
                    <a:cs typeface="+mj-cs"/>
                    <a:sym typeface="Lato Regular"/>
                  </a:defRPr>
                </a:pPr>
                <a:endParaRPr>
                  <a:solidFill>
                    <a:srgbClr val="5E5E5E"/>
                  </a:solidFill>
                </a:endParaRPr>
              </a:p>
              <a:p>
                <a:pPr algn="l">
                  <a:defRPr b="0">
                    <a:latin typeface="+mj-lt"/>
                    <a:ea typeface="+mj-ea"/>
                    <a:cs typeface="+mj-cs"/>
                    <a:sym typeface="Lato Regular"/>
                  </a:defRPr>
                </a:pPr>
              </a:p>
              <a:p>
                <a:pPr algn="l">
                  <a:defRPr b="0">
                    <a:latin typeface="+mj-lt"/>
                    <a:ea typeface="+mj-ea"/>
                    <a:cs typeface="+mj-cs"/>
                    <a:sym typeface="Lato Regular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iStock-609087476.jpg" descr="iStock-609087476.jpg"/>
          <p:cNvPicPr>
            <a:picLocks noChangeAspect="1"/>
          </p:cNvPicPr>
          <p:nvPr/>
        </p:nvPicPr>
        <p:blipFill>
          <a:blip r:embed="rId2">
            <a:extLst/>
          </a:blip>
          <a:srcRect l="40569" t="0" r="26582" b="1847"/>
          <a:stretch>
            <a:fillRect/>
          </a:stretch>
        </p:blipFill>
        <p:spPr>
          <a:xfrm>
            <a:off x="-2652" y="-46174"/>
            <a:ext cx="6924190" cy="13808564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Painting a thousand words"/>
          <p:cNvSpPr txBox="1"/>
          <p:nvPr/>
        </p:nvSpPr>
        <p:spPr>
          <a:xfrm>
            <a:off x="6794" y="657436"/>
            <a:ext cx="6496775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Painting a thousand words</a:t>
            </a:r>
          </a:p>
        </p:txBody>
      </p:sp>
      <p:pic>
        <p:nvPicPr>
          <p:cNvPr id="555" name="vision_board_1.jpg" descr="vision_board_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04400" y="1092696"/>
            <a:ext cx="11530608" cy="11530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iStock-609087476.jpg" descr="iStock-609087476.jpg"/>
          <p:cNvPicPr>
            <a:picLocks noChangeAspect="1"/>
          </p:cNvPicPr>
          <p:nvPr/>
        </p:nvPicPr>
        <p:blipFill>
          <a:blip r:embed="rId2">
            <a:extLst/>
          </a:blip>
          <a:srcRect l="40569" t="0" r="26582" b="1847"/>
          <a:stretch>
            <a:fillRect/>
          </a:stretch>
        </p:blipFill>
        <p:spPr>
          <a:xfrm>
            <a:off x="-2652" y="-46174"/>
            <a:ext cx="6924190" cy="13808564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Painting a thousand words"/>
          <p:cNvSpPr txBox="1"/>
          <p:nvPr/>
        </p:nvSpPr>
        <p:spPr>
          <a:xfrm>
            <a:off x="6794" y="657436"/>
            <a:ext cx="6496775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Painting a thousand words</a:t>
            </a:r>
          </a:p>
        </p:txBody>
      </p:sp>
      <p:pic>
        <p:nvPicPr>
          <p:cNvPr id="559" name="vision_board2.jpg" descr="vision_board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77300" y="3154725"/>
            <a:ext cx="13745779" cy="7406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iStock-622772762.jpg" descr="iStock-622772762.jpg"/>
          <p:cNvPicPr>
            <a:picLocks noChangeAspect="1"/>
          </p:cNvPicPr>
          <p:nvPr/>
        </p:nvPicPr>
        <p:blipFill>
          <a:blip r:embed="rId2">
            <a:extLst/>
          </a:blip>
          <a:srcRect l="25511" t="0" r="42006" b="0"/>
          <a:stretch>
            <a:fillRect/>
          </a:stretch>
        </p:blipFill>
        <p:spPr>
          <a:xfrm>
            <a:off x="-18960" y="-133834"/>
            <a:ext cx="6966733" cy="14298747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Words of warning"/>
          <p:cNvSpPr txBox="1"/>
          <p:nvPr/>
        </p:nvSpPr>
        <p:spPr>
          <a:xfrm>
            <a:off x="-41625" y="1458989"/>
            <a:ext cx="5625436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Words of warning</a:t>
            </a:r>
          </a:p>
        </p:txBody>
      </p:sp>
      <p:sp>
        <p:nvSpPr>
          <p:cNvPr id="563" name="How it can go wrong…"/>
          <p:cNvSpPr txBox="1"/>
          <p:nvPr/>
        </p:nvSpPr>
        <p:spPr>
          <a:xfrm>
            <a:off x="8890587" y="4538662"/>
            <a:ext cx="14835505" cy="811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How it can go wrong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Different rules apply to different mediums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Social media: balance of legality and creativity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Don’t overegg the TOV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266" y="-20638"/>
            <a:ext cx="6953537" cy="13858946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OV dexterity, the Siblinc way"/>
          <p:cNvSpPr txBox="1"/>
          <p:nvPr/>
        </p:nvSpPr>
        <p:spPr>
          <a:xfrm>
            <a:off x="-36465" y="746125"/>
            <a:ext cx="6052473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TOV dexterity, the Siblinc way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0000" y="-558800"/>
            <a:ext cx="8303816" cy="8303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38214" y="-360762"/>
            <a:ext cx="6165990" cy="6165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1040"/>
          <a:stretch>
            <a:fillRect/>
          </a:stretch>
        </p:blipFill>
        <p:spPr>
          <a:xfrm>
            <a:off x="-12434" y="-8930"/>
            <a:ext cx="6966474" cy="13733905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Words of encouragement"/>
          <p:cNvSpPr txBox="1"/>
          <p:nvPr/>
        </p:nvSpPr>
        <p:spPr>
          <a:xfrm>
            <a:off x="-41625" y="1448167"/>
            <a:ext cx="6239005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Words of encouragement</a:t>
            </a:r>
          </a:p>
        </p:txBody>
      </p:sp>
      <p:sp>
        <p:nvSpPr>
          <p:cNvPr id="567" name="Text"/>
          <p:cNvSpPr txBox="1"/>
          <p:nvPr/>
        </p:nvSpPr>
        <p:spPr>
          <a:xfrm>
            <a:off x="11226593" y="11285934"/>
            <a:ext cx="9468168" cy="3609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568" name="Great examples…"/>
          <p:cNvSpPr txBox="1"/>
          <p:nvPr/>
        </p:nvSpPr>
        <p:spPr>
          <a:xfrm>
            <a:off x="8941387" y="3979862"/>
            <a:ext cx="14835505" cy="811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457200">
              <a:lnSpc>
                <a:spcPts val="6500"/>
              </a:lnSpc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Great examples</a:t>
            </a:r>
          </a:p>
          <a:p>
            <a:pPr algn="l" defTabSz="457200">
              <a:lnSpc>
                <a:spcPts val="6500"/>
              </a:lnSpc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457200">
              <a:lnSpc>
                <a:spcPts val="6500"/>
              </a:lnSpc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Before/after</a:t>
            </a:r>
          </a:p>
          <a:p>
            <a:pPr algn="l" defTabSz="457200">
              <a:lnSpc>
                <a:spcPts val="6500"/>
              </a:lnSpc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457200">
              <a:lnSpc>
                <a:spcPts val="6500"/>
              </a:lnSpc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Customer feedback on TOV</a:t>
            </a:r>
          </a:p>
          <a:p>
            <a:pPr algn="l" defTabSz="457200">
              <a:lnSpc>
                <a:spcPts val="6500"/>
              </a:lnSpc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457200">
              <a:lnSpc>
                <a:spcPts val="6500"/>
              </a:lnSpc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How far we've come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iStock-694904154.jpg" descr="iStock-694904154.jpg"/>
          <p:cNvPicPr>
            <a:picLocks noChangeAspect="1"/>
          </p:cNvPicPr>
          <p:nvPr/>
        </p:nvPicPr>
        <p:blipFill>
          <a:blip r:embed="rId2">
            <a:extLst/>
          </a:blip>
          <a:srcRect l="10514" t="0" r="56731" b="2388"/>
          <a:stretch>
            <a:fillRect/>
          </a:stretch>
        </p:blipFill>
        <p:spPr>
          <a:xfrm>
            <a:off x="-16786" y="-45703"/>
            <a:ext cx="6949399" cy="13807677"/>
          </a:xfrm>
          <a:prstGeom prst="rect">
            <a:avLst/>
          </a:prstGeom>
          <a:ln w="12700">
            <a:miter lim="400000"/>
          </a:ln>
        </p:spPr>
      </p:pic>
      <p:sp>
        <p:nvSpPr>
          <p:cNvPr id="571" name="Belt and braces"/>
          <p:cNvSpPr txBox="1"/>
          <p:nvPr/>
        </p:nvSpPr>
        <p:spPr>
          <a:xfrm>
            <a:off x="6794" y="657435"/>
            <a:ext cx="5625436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Belt and braces</a:t>
            </a:r>
          </a:p>
        </p:txBody>
      </p:sp>
      <p:pic>
        <p:nvPicPr>
          <p:cNvPr id="572" name="43663955_1912434089063870_3371268505218318336_n.png" descr="43663955_1912434089063870_3371268505218318336_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74300" y="2457450"/>
            <a:ext cx="11049000" cy="8801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iStock-694904154.jpg" descr="iStock-694904154.jpg"/>
          <p:cNvPicPr>
            <a:picLocks noChangeAspect="1"/>
          </p:cNvPicPr>
          <p:nvPr/>
        </p:nvPicPr>
        <p:blipFill>
          <a:blip r:embed="rId2">
            <a:extLst/>
          </a:blip>
          <a:srcRect l="10514" t="0" r="56731" b="2388"/>
          <a:stretch>
            <a:fillRect/>
          </a:stretch>
        </p:blipFill>
        <p:spPr>
          <a:xfrm>
            <a:off x="-16786" y="-45703"/>
            <a:ext cx="6949399" cy="13807677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Belt and braces"/>
          <p:cNvSpPr txBox="1"/>
          <p:nvPr/>
        </p:nvSpPr>
        <p:spPr>
          <a:xfrm>
            <a:off x="6794" y="657435"/>
            <a:ext cx="5625436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Belt and braces</a:t>
            </a:r>
          </a:p>
        </p:txBody>
      </p:sp>
      <p:pic>
        <p:nvPicPr>
          <p:cNvPr id="576" name="grammarly_firstfinal.png" descr="grammarly_firstfina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97023" y="2749550"/>
            <a:ext cx="10704161" cy="8831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iStock-694904154.jpg" descr="iStock-694904154.jpg"/>
          <p:cNvPicPr>
            <a:picLocks noChangeAspect="1"/>
          </p:cNvPicPr>
          <p:nvPr/>
        </p:nvPicPr>
        <p:blipFill>
          <a:blip r:embed="rId2">
            <a:extLst/>
          </a:blip>
          <a:srcRect l="10514" t="0" r="56731" b="2388"/>
          <a:stretch>
            <a:fillRect/>
          </a:stretch>
        </p:blipFill>
        <p:spPr>
          <a:xfrm>
            <a:off x="-16786" y="-45703"/>
            <a:ext cx="6949399" cy="13807677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Belt and braces"/>
          <p:cNvSpPr txBox="1"/>
          <p:nvPr/>
        </p:nvSpPr>
        <p:spPr>
          <a:xfrm>
            <a:off x="6794" y="657435"/>
            <a:ext cx="5625436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Belt and braces</a:t>
            </a:r>
          </a:p>
        </p:txBody>
      </p:sp>
      <p:pic>
        <p:nvPicPr>
          <p:cNvPr id="580" name="grammarly_second.png" descr="grammarly_secon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23350" y="3678909"/>
            <a:ext cx="12496205" cy="63581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1040"/>
          <a:stretch>
            <a:fillRect/>
          </a:stretch>
        </p:blipFill>
        <p:spPr>
          <a:xfrm>
            <a:off x="-31601" y="-8930"/>
            <a:ext cx="6966471" cy="13733899"/>
          </a:xfrm>
          <a:prstGeom prst="rect">
            <a:avLst/>
          </a:prstGeom>
          <a:ln w="12700">
            <a:miter lim="400000"/>
          </a:ln>
        </p:spPr>
      </p:pic>
      <p:sp>
        <p:nvSpPr>
          <p:cNvPr id="583" name="Putting it all into place"/>
          <p:cNvSpPr txBox="1"/>
          <p:nvPr/>
        </p:nvSpPr>
        <p:spPr>
          <a:xfrm>
            <a:off x="-18606" y="644495"/>
            <a:ext cx="5625436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Putting it all into place</a:t>
            </a:r>
          </a:p>
        </p:txBody>
      </p:sp>
      <p:sp>
        <p:nvSpPr>
          <p:cNvPr id="584" name="Build your own TOV toolkit…"/>
          <p:cNvSpPr txBox="1"/>
          <p:nvPr/>
        </p:nvSpPr>
        <p:spPr>
          <a:xfrm>
            <a:off x="8839787" y="5154612"/>
            <a:ext cx="14835505" cy="7699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Build your own TOV toolkit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Six-step plan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In depth as possible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1040"/>
          <a:stretch>
            <a:fillRect/>
          </a:stretch>
        </p:blipFill>
        <p:spPr>
          <a:xfrm>
            <a:off x="-31601" y="-8930"/>
            <a:ext cx="6966471" cy="13733899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Building a robust TOV toolkit"/>
          <p:cNvSpPr txBox="1"/>
          <p:nvPr/>
        </p:nvSpPr>
        <p:spPr>
          <a:xfrm>
            <a:off x="-18606" y="1457295"/>
            <a:ext cx="6434465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Building a robust TOV toolkit</a:t>
            </a:r>
          </a:p>
        </p:txBody>
      </p:sp>
      <p:sp>
        <p:nvSpPr>
          <p:cNvPr id="588" name="Keywords…"/>
          <p:cNvSpPr txBox="1"/>
          <p:nvPr/>
        </p:nvSpPr>
        <p:spPr>
          <a:xfrm>
            <a:off x="9042987" y="3052762"/>
            <a:ext cx="14835505" cy="13630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Keywords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Avatars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Vision board(s)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What to avoid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What to aim for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Avoid repetition 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Check, check and check again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56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iStock-609087476.jpg" descr="iStock-609087476.jpg"/>
          <p:cNvPicPr>
            <a:picLocks noChangeAspect="1"/>
          </p:cNvPicPr>
          <p:nvPr/>
        </p:nvPicPr>
        <p:blipFill>
          <a:blip r:embed="rId2">
            <a:extLst/>
          </a:blip>
          <a:srcRect l="40569" t="0" r="26582" b="1847"/>
          <a:stretch>
            <a:fillRect/>
          </a:stretch>
        </p:blipFill>
        <p:spPr>
          <a:xfrm>
            <a:off x="-15352" y="-46174"/>
            <a:ext cx="6924190" cy="13808564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Thank you"/>
          <p:cNvSpPr txBox="1"/>
          <p:nvPr/>
        </p:nvSpPr>
        <p:spPr>
          <a:xfrm>
            <a:off x="-54325" y="1916189"/>
            <a:ext cx="4937292" cy="14859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Thank you</a:t>
            </a:r>
          </a:p>
        </p:txBody>
      </p:sp>
      <p:sp>
        <p:nvSpPr>
          <p:cNvPr id="592" name="Text"/>
          <p:cNvSpPr txBox="1"/>
          <p:nvPr/>
        </p:nvSpPr>
        <p:spPr>
          <a:xfrm>
            <a:off x="11226593" y="11285934"/>
            <a:ext cx="9468168" cy="3609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593" name="Thanks for your time!…"/>
          <p:cNvSpPr txBox="1"/>
          <p:nvPr/>
        </p:nvSpPr>
        <p:spPr>
          <a:xfrm>
            <a:off x="9105693" y="3838418"/>
            <a:ext cx="9468168" cy="3975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Thanks for your time!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Get in touch: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5E5E5E"/>
                </a:solidFill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chemeClr val="accent6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rPr u="sng">
                <a:hlinkClick r:id="rId3" invalidUrl="" action="" tgtFrame="" tooltip="" history="1" highlightClick="0" endSnd="0"/>
              </a:rPr>
              <a:t>celia@siblinc.com</a:t>
            </a:r>
          </a:p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chemeClr val="accent6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www.siblinc.com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266" y="-20638"/>
            <a:ext cx="6953537" cy="1385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69600" y="5320506"/>
            <a:ext cx="8332788" cy="8332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0000" y="-558800"/>
            <a:ext cx="8303816" cy="8303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38214" y="-360762"/>
            <a:ext cx="6165990" cy="616599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TOV dexterity, the Siblinc way"/>
          <p:cNvSpPr txBox="1"/>
          <p:nvPr/>
        </p:nvSpPr>
        <p:spPr>
          <a:xfrm>
            <a:off x="-36465" y="746125"/>
            <a:ext cx="6052473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TOV dexterity, the Siblinc way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Stock-625749896.jpg" descr="iStock-625749896.jpg"/>
          <p:cNvPicPr>
            <a:picLocks noChangeAspect="1"/>
          </p:cNvPicPr>
          <p:nvPr/>
        </p:nvPicPr>
        <p:blipFill>
          <a:blip r:embed="rId2">
            <a:extLst/>
          </a:blip>
          <a:srcRect l="45327" t="4197" r="22584" b="0"/>
          <a:stretch>
            <a:fillRect/>
          </a:stretch>
        </p:blipFill>
        <p:spPr>
          <a:xfrm>
            <a:off x="266" y="-20638"/>
            <a:ext cx="6953537" cy="13858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69600" y="5320506"/>
            <a:ext cx="8332788" cy="8332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620000" y="-558800"/>
            <a:ext cx="8303816" cy="8303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438214" y="-360762"/>
            <a:ext cx="6165990" cy="6165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598620" y="4045282"/>
            <a:ext cx="5625436" cy="562543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OV dexterity, the Siblinc way"/>
          <p:cNvSpPr txBox="1"/>
          <p:nvPr/>
        </p:nvSpPr>
        <p:spPr>
          <a:xfrm>
            <a:off x="-36465" y="746125"/>
            <a:ext cx="6052473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TOV dexterity, the Siblinc way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ircle"/>
          <p:cNvSpPr/>
          <p:nvPr/>
        </p:nvSpPr>
        <p:spPr>
          <a:xfrm>
            <a:off x="13436600" y="5182641"/>
            <a:ext cx="3350717" cy="3350718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63" name="iStock-694904154.jpg" descr="iStock-694904154.jpg"/>
          <p:cNvPicPr>
            <a:picLocks noChangeAspect="1"/>
          </p:cNvPicPr>
          <p:nvPr/>
        </p:nvPicPr>
        <p:blipFill>
          <a:blip r:embed="rId2">
            <a:extLst/>
          </a:blip>
          <a:srcRect l="10514" t="0" r="56731" b="2388"/>
          <a:stretch>
            <a:fillRect/>
          </a:stretch>
        </p:blipFill>
        <p:spPr>
          <a:xfrm>
            <a:off x="-4086" y="-45703"/>
            <a:ext cx="6949399" cy="1380767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Looking good, wherever you are"/>
          <p:cNvSpPr txBox="1"/>
          <p:nvPr/>
        </p:nvSpPr>
        <p:spPr>
          <a:xfrm>
            <a:off x="-36465" y="746125"/>
            <a:ext cx="6603534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Looking good, wherever you are</a:t>
            </a:r>
          </a:p>
        </p:txBody>
      </p:sp>
      <p:sp>
        <p:nvSpPr>
          <p:cNvPr id="165" name="Consistency"/>
          <p:cNvSpPr txBox="1"/>
          <p:nvPr/>
        </p:nvSpPr>
        <p:spPr>
          <a:xfrm>
            <a:off x="13628481" y="6296335"/>
            <a:ext cx="9468167" cy="2759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Consistency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Stock-694904154.jpg" descr="iStock-694904154.jpg"/>
          <p:cNvPicPr>
            <a:picLocks noChangeAspect="1"/>
          </p:cNvPicPr>
          <p:nvPr/>
        </p:nvPicPr>
        <p:blipFill>
          <a:blip r:embed="rId2">
            <a:extLst/>
          </a:blip>
          <a:srcRect l="10514" t="0" r="56731" b="2388"/>
          <a:stretch>
            <a:fillRect/>
          </a:stretch>
        </p:blipFill>
        <p:spPr>
          <a:xfrm>
            <a:off x="-4086" y="-45703"/>
            <a:ext cx="6949399" cy="1380767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Circle"/>
          <p:cNvSpPr/>
          <p:nvPr/>
        </p:nvSpPr>
        <p:spPr>
          <a:xfrm>
            <a:off x="13436600" y="5182641"/>
            <a:ext cx="3350717" cy="3350718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9" name="Looking good, wherever you are"/>
          <p:cNvSpPr txBox="1"/>
          <p:nvPr/>
        </p:nvSpPr>
        <p:spPr>
          <a:xfrm>
            <a:off x="-36465" y="746125"/>
            <a:ext cx="6603534" cy="2400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85750" tIns="285750" rIns="285750" bIns="285750" anchor="ctr">
            <a:spAutoFit/>
          </a:bodyPr>
          <a:lstStyle/>
          <a:p>
            <a:pPr lvl="1" algn="l">
              <a:defRPr b="0" sz="60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Looking good, wherever you are</a:t>
            </a:r>
          </a:p>
        </p:txBody>
      </p:sp>
      <p:sp>
        <p:nvSpPr>
          <p:cNvPr id="170" name="Consistency"/>
          <p:cNvSpPr txBox="1"/>
          <p:nvPr/>
        </p:nvSpPr>
        <p:spPr>
          <a:xfrm>
            <a:off x="13628481" y="6296335"/>
            <a:ext cx="3450947" cy="2759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2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Consistency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  <p:sp>
        <p:nvSpPr>
          <p:cNvPr id="171" name="Line"/>
          <p:cNvSpPr/>
          <p:nvPr/>
        </p:nvSpPr>
        <p:spPr>
          <a:xfrm flipV="1">
            <a:off x="15111958" y="3564694"/>
            <a:ext cx="1" cy="112170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2" name="Oval"/>
          <p:cNvSpPr/>
          <p:nvPr/>
        </p:nvSpPr>
        <p:spPr>
          <a:xfrm>
            <a:off x="13795871" y="404321"/>
            <a:ext cx="2632175" cy="2759076"/>
          </a:xfrm>
          <a:prstGeom prst="ellipse">
            <a:avLst/>
          </a:prstGeom>
          <a:solidFill>
            <a:srgbClr val="5E5E5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3" name="Direct…"/>
          <p:cNvSpPr txBox="1"/>
          <p:nvPr/>
        </p:nvSpPr>
        <p:spPr>
          <a:xfrm>
            <a:off x="14095800" y="1302115"/>
            <a:ext cx="2032317" cy="314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Direct </a:t>
            </a:r>
          </a:p>
          <a:p>
            <a:pPr defTabSz="17859"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3300">
                <a:solidFill>
                  <a:srgbClr val="FFFFFF"/>
                </a:solidFill>
                <a:latin typeface="+mj-lt"/>
                <a:ea typeface="+mj-ea"/>
                <a:cs typeface="+mj-cs"/>
                <a:sym typeface="Lato Regular"/>
              </a:defRPr>
            </a:pPr>
            <a:r>
              <a:t>mail</a:t>
            </a: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  <a:endParaRPr>
              <a:solidFill>
                <a:srgbClr val="5E5E5E"/>
              </a:solidFill>
            </a:endParaR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  <a:p>
            <a:pPr algn="l">
              <a:defRPr b="0">
                <a:latin typeface="+mj-lt"/>
                <a:ea typeface="+mj-ea"/>
                <a:cs typeface="+mj-cs"/>
                <a:sym typeface="Lato Regular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Lato Regular"/>
        <a:ea typeface="Lato Regular"/>
        <a:cs typeface="Lato Regular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Lato Regular"/>
        <a:ea typeface="Lato Regular"/>
        <a:cs typeface="Lato Regular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